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65" r:id="rId3"/>
    <p:sldId id="259" r:id="rId4"/>
    <p:sldId id="268" r:id="rId5"/>
    <p:sldId id="257" r:id="rId6"/>
    <p:sldId id="270" r:id="rId7"/>
    <p:sldId id="274" r:id="rId8"/>
    <p:sldId id="277" r:id="rId9"/>
    <p:sldId id="280" r:id="rId10"/>
  </p:sldIdLst>
  <p:sldSz cx="12192000" cy="6858000"/>
  <p:notesSz cx="6735763" cy="9866313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A68"/>
    <a:srgbClr val="0E8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9" autoAdjust="0"/>
    <p:restoredTop sz="87989" autoAdjust="0"/>
  </p:normalViewPr>
  <p:slideViewPr>
    <p:cSldViewPr snapToGrid="0">
      <p:cViewPr varScale="1">
        <p:scale>
          <a:sx n="59" d="100"/>
          <a:sy n="59" d="100"/>
        </p:scale>
        <p:origin x="772" y="12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40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800" b="1" dirty="0" err="1"/>
              <a:t>Aquatic</a:t>
            </a:r>
            <a:r>
              <a:rPr lang="is-IS" sz="2800" b="1" dirty="0"/>
              <a:t> Export </a:t>
            </a:r>
            <a:r>
              <a:rPr lang="is-IS" sz="2800" b="1" dirty="0" err="1"/>
              <a:t>to</a:t>
            </a:r>
            <a:r>
              <a:rPr lang="is-IS" sz="2800" b="1" dirty="0"/>
              <a:t> China:</a:t>
            </a:r>
            <a:r>
              <a:rPr lang="is-IS" sz="2800" b="1" baseline="0" dirty="0"/>
              <a:t> </a:t>
            </a:r>
            <a:r>
              <a:rPr lang="is-IS" altLang="zh-CN" sz="2800" b="1" dirty="0"/>
              <a:t>ISK </a:t>
            </a:r>
            <a:r>
              <a:rPr lang="is-IS" altLang="zh-CN" sz="2800" b="1" dirty="0" err="1"/>
              <a:t>Million</a:t>
            </a:r>
            <a:endParaRPr lang="is-IS" sz="2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8.113121279045743E-2"/>
          <c:y val="0.12954851089441682"/>
          <c:w val="0.85484187446896553"/>
          <c:h val="0.63165787022047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Sheet2!$M$43</c:f>
              <c:strCache>
                <c:ptCount val="1"/>
                <c:pt idx="0">
                  <c:v>Aquatic Products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Sheet2!$N$42:$W$42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Sheet2!$N$43:$W$43</c:f>
              <c:numCache>
                <c:formatCode>General</c:formatCode>
                <c:ptCount val="10"/>
                <c:pt idx="0">
                  <c:v>4159.2999999999993</c:v>
                </c:pt>
                <c:pt idx="1">
                  <c:v>7633.9999999999991</c:v>
                </c:pt>
                <c:pt idx="2">
                  <c:v>8906.1999999999989</c:v>
                </c:pt>
                <c:pt idx="3">
                  <c:v>8057.0000000000009</c:v>
                </c:pt>
                <c:pt idx="4">
                  <c:v>12769.100000000004</c:v>
                </c:pt>
                <c:pt idx="5">
                  <c:v>13562.300000000001</c:v>
                </c:pt>
                <c:pt idx="6">
                  <c:v>9054.5000000000018</c:v>
                </c:pt>
                <c:pt idx="7">
                  <c:v>13200.599999999999</c:v>
                </c:pt>
                <c:pt idx="8">
                  <c:v>18057.2</c:v>
                </c:pt>
                <c:pt idx="9">
                  <c:v>17793.599999999999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A-49B4-B376-5FFA0DCD7AE2}"/>
            </c:ext>
          </c:extLst>
        </c:ser>
        <c:ser>
          <c:idx val="1"/>
          <c:order val="1"/>
          <c:tx>
            <c:strRef>
              <c:f>Sheet2!$M$44</c:f>
              <c:strCache>
                <c:ptCount val="1"/>
                <c:pt idx="0">
                  <c:v>Total Export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Sheet2!$N$42:$W$42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Sheet2!$N$44:$W$44</c:f>
              <c:numCache>
                <c:formatCode>General</c:formatCode>
                <c:ptCount val="10"/>
                <c:pt idx="0">
                  <c:v>4803.1999999999989</c:v>
                </c:pt>
                <c:pt idx="1">
                  <c:v>9579.5</c:v>
                </c:pt>
                <c:pt idx="2">
                  <c:v>11062.7</c:v>
                </c:pt>
                <c:pt idx="3">
                  <c:v>10280.100000000004</c:v>
                </c:pt>
                <c:pt idx="4">
                  <c:v>15768.000000000002</c:v>
                </c:pt>
                <c:pt idx="5">
                  <c:v>15914.1</c:v>
                </c:pt>
                <c:pt idx="6">
                  <c:v>12284.7</c:v>
                </c:pt>
                <c:pt idx="7">
                  <c:v>16457.8</c:v>
                </c:pt>
                <c:pt idx="8">
                  <c:v>21354.700000000004</c:v>
                </c:pt>
                <c:pt idx="9">
                  <c:v>20506.400000000005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AA-49B4-B376-5FFA0DCD7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137808"/>
        <c:axId val="415138168"/>
      </c:barChart>
      <c:lineChart>
        <c:grouping val="standard"/>
        <c:varyColors val="0"/>
        <c:ser>
          <c:idx val="2"/>
          <c:order val="2"/>
          <c:tx>
            <c:strRef>
              <c:f>Sheet2!$M$45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Sheet2!$N$42:$W$42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Sheet2!$N$45:$W$45</c:f>
              <c:numCache>
                <c:formatCode>0%</c:formatCode>
                <c:ptCount val="10"/>
                <c:pt idx="0">
                  <c:v>0.86594353764157228</c:v>
                </c:pt>
                <c:pt idx="1">
                  <c:v>0.79691006837517608</c:v>
                </c:pt>
                <c:pt idx="2">
                  <c:v>0.80506567112910943</c:v>
                </c:pt>
                <c:pt idx="3">
                  <c:v>0.78374723981284211</c:v>
                </c:pt>
                <c:pt idx="4">
                  <c:v>0.80981100963977692</c:v>
                </c:pt>
                <c:pt idx="5">
                  <c:v>0.85221910130010503</c:v>
                </c:pt>
                <c:pt idx="6">
                  <c:v>0.73705503593901367</c:v>
                </c:pt>
                <c:pt idx="7">
                  <c:v>0.80208776385665148</c:v>
                </c:pt>
                <c:pt idx="8">
                  <c:v>0.84558434443003161</c:v>
                </c:pt>
                <c:pt idx="9">
                  <c:v>0.86770959310264084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AA-49B4-B376-5FFA0DCD7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2330104"/>
        <c:axId val="932328664"/>
      </c:lineChart>
      <c:catAx>
        <c:axId val="41513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15138168"/>
        <c:crosses val="autoZero"/>
        <c:auto val="1"/>
        <c:lblAlgn val="ctr"/>
        <c:lblOffset val="100"/>
        <c:noMultiLvlLbl val="0"/>
      </c:catAx>
      <c:valAx>
        <c:axId val="41513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15137808"/>
        <c:crosses val="autoZero"/>
        <c:crossBetween val="between"/>
      </c:valAx>
      <c:valAx>
        <c:axId val="932328664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932330104"/>
        <c:crosses val="max"/>
        <c:crossBetween val="between"/>
      </c:valAx>
      <c:catAx>
        <c:axId val="932330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32328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96237-5442-4471-B327-0A695B342CD8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D1AF01-12AB-43FF-A15C-0120191BD17C}">
      <dgm:prSet/>
      <dgm:spPr/>
      <dgm:t>
        <a:bodyPr/>
        <a:lstStyle/>
        <a:p>
          <a:r>
            <a:rPr lang="is-IS" dirty="0"/>
            <a:t>On-line </a:t>
          </a:r>
          <a:r>
            <a:rPr lang="is-IS" altLang="zh-CN" dirty="0"/>
            <a:t>Customs</a:t>
          </a:r>
          <a:r>
            <a:rPr lang="is-IS" dirty="0"/>
            <a:t> applicaiton /</a:t>
          </a:r>
          <a:br>
            <a:rPr lang="is-IS" dirty="0"/>
          </a:br>
          <a:r>
            <a:rPr lang="is-IS" dirty="0"/>
            <a:t>Customs inspection at Entry Port:</a:t>
          </a:r>
        </a:p>
        <a:p>
          <a:r>
            <a:rPr lang="is-IS" dirty="0"/>
            <a:t>Fire!</a:t>
          </a:r>
          <a:endParaRPr lang="en-US" dirty="0"/>
        </a:p>
      </dgm:t>
    </dgm:pt>
    <dgm:pt modelId="{F22BD19E-9ED3-47B1-AFD1-4BB54B1212B3}" type="parTrans" cxnId="{B06B0A26-5DE9-475A-836D-0AA5A3DD7500}">
      <dgm:prSet/>
      <dgm:spPr/>
      <dgm:t>
        <a:bodyPr/>
        <a:lstStyle/>
        <a:p>
          <a:endParaRPr lang="en-US"/>
        </a:p>
      </dgm:t>
    </dgm:pt>
    <dgm:pt modelId="{41E279F4-1608-42E1-95FD-6835E5A3E7A2}" type="sibTrans" cxnId="{B06B0A26-5DE9-475A-836D-0AA5A3DD750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1C87AC7-1AC4-4EEB-8ED0-27FB054AC2EB}">
      <dgm:prSet/>
      <dgm:spPr/>
      <dgm:t>
        <a:bodyPr/>
        <a:lstStyle/>
        <a:p>
          <a:r>
            <a:rPr lang="is-IS" dirty="0"/>
            <a:t>Exporter</a:t>
          </a:r>
        </a:p>
        <a:p>
          <a:r>
            <a:rPr lang="is-IS" dirty="0"/>
            <a:t> (via Local importer/agent): </a:t>
          </a:r>
          <a:br>
            <a:rPr lang="is-IS" dirty="0"/>
          </a:br>
          <a:endParaRPr lang="is-IS" dirty="0"/>
        </a:p>
        <a:p>
          <a:r>
            <a:rPr lang="is-IS" dirty="0"/>
            <a:t>Detailed &amp; Concise Report</a:t>
          </a:r>
          <a:br>
            <a:rPr lang="is-IS" dirty="0"/>
          </a:br>
          <a:endParaRPr lang="en-US" dirty="0"/>
        </a:p>
      </dgm:t>
    </dgm:pt>
    <dgm:pt modelId="{6E3540E8-21A9-434E-9DEE-28F622B0B5DB}" type="parTrans" cxnId="{AFBACD86-6592-4C02-933A-4DF4D74631BA}">
      <dgm:prSet/>
      <dgm:spPr/>
      <dgm:t>
        <a:bodyPr/>
        <a:lstStyle/>
        <a:p>
          <a:endParaRPr lang="en-US"/>
        </a:p>
      </dgm:t>
    </dgm:pt>
    <dgm:pt modelId="{47287486-B38A-453D-8CA0-88B2788FB36B}" type="sibTrans" cxnId="{AFBACD86-6592-4C02-933A-4DF4D74631BA}">
      <dgm:prSet/>
      <dgm:spPr/>
      <dgm:t>
        <a:bodyPr/>
        <a:lstStyle/>
        <a:p>
          <a:endParaRPr lang="en-US"/>
        </a:p>
      </dgm:t>
    </dgm:pt>
    <dgm:pt modelId="{B83D2D37-77F8-44FA-8A7A-2EFE9C663D55}">
      <dgm:prSet/>
      <dgm:spPr/>
      <dgm:t>
        <a:bodyPr/>
        <a:lstStyle/>
        <a:p>
          <a:r>
            <a:rPr lang="is-IS" dirty="0"/>
            <a:t>MAST (via Embassy): </a:t>
          </a:r>
        </a:p>
        <a:p>
          <a:endParaRPr lang="is-IS" dirty="0"/>
        </a:p>
        <a:p>
          <a:r>
            <a:rPr lang="is-IS" dirty="0"/>
            <a:t>Analysis &amp; </a:t>
          </a:r>
          <a:r>
            <a:rPr lang="is-IS" dirty="0" err="1"/>
            <a:t>Action</a:t>
          </a:r>
          <a:endParaRPr lang="en-US" dirty="0"/>
        </a:p>
      </dgm:t>
    </dgm:pt>
    <dgm:pt modelId="{B91C9AB8-1326-42A2-8618-AB87E3065EBE}" type="parTrans" cxnId="{5311FC8F-ADE2-48EB-A7A2-D259D80B9554}">
      <dgm:prSet/>
      <dgm:spPr/>
      <dgm:t>
        <a:bodyPr/>
        <a:lstStyle/>
        <a:p>
          <a:endParaRPr lang="en-US"/>
        </a:p>
      </dgm:t>
    </dgm:pt>
    <dgm:pt modelId="{ACEB3111-9FF3-4326-9498-1B33DD83BDBA}" type="sibTrans" cxnId="{5311FC8F-ADE2-48EB-A7A2-D259D80B9554}">
      <dgm:prSet/>
      <dgm:spPr/>
      <dgm:t>
        <a:bodyPr/>
        <a:lstStyle/>
        <a:p>
          <a:endParaRPr lang="en-US"/>
        </a:p>
      </dgm:t>
    </dgm:pt>
    <dgm:pt modelId="{87ADEB3A-9613-4CC8-9DC9-34A56C769062}">
      <dgm:prSet/>
      <dgm:spPr/>
      <dgm:t>
        <a:bodyPr/>
        <a:lstStyle/>
        <a:p>
          <a:r>
            <a:rPr lang="is-IS" dirty="0"/>
            <a:t>General Administration of Customs of China (GACC)</a:t>
          </a:r>
          <a:br>
            <a:rPr lang="is-IS" dirty="0"/>
          </a:br>
          <a:br>
            <a:rPr lang="is-IS" dirty="0"/>
          </a:br>
          <a:r>
            <a:rPr lang="is-IS" dirty="0"/>
            <a:t>Final Yes or No</a:t>
          </a:r>
          <a:endParaRPr lang="en-US" dirty="0"/>
        </a:p>
      </dgm:t>
    </dgm:pt>
    <dgm:pt modelId="{5F2FCF6C-F1DA-4F50-A434-6165F1B53037}" type="parTrans" cxnId="{DF81B7D2-C02D-4C5E-A7D7-82698F674ED3}">
      <dgm:prSet/>
      <dgm:spPr/>
      <dgm:t>
        <a:bodyPr/>
        <a:lstStyle/>
        <a:p>
          <a:endParaRPr lang="en-US"/>
        </a:p>
      </dgm:t>
    </dgm:pt>
    <dgm:pt modelId="{9291DA0F-5FB0-464D-BFE9-8F2C9D23A868}" type="sibTrans" cxnId="{DF81B7D2-C02D-4C5E-A7D7-82698F674ED3}">
      <dgm:prSet/>
      <dgm:spPr/>
      <dgm:t>
        <a:bodyPr/>
        <a:lstStyle/>
        <a:p>
          <a:endParaRPr lang="en-US"/>
        </a:p>
      </dgm:t>
    </dgm:pt>
    <dgm:pt modelId="{9DE2C3E1-4FB7-4020-8BFA-7B1B33E774E0}" type="pres">
      <dgm:prSet presAssocID="{4B496237-5442-4471-B327-0A695B342CD8}" presName="diagram" presStyleCnt="0">
        <dgm:presLayoutVars>
          <dgm:dir/>
          <dgm:resizeHandles val="exact"/>
        </dgm:presLayoutVars>
      </dgm:prSet>
      <dgm:spPr/>
    </dgm:pt>
    <dgm:pt modelId="{29F91864-72FC-4AB6-AD5B-CA20EFC0D378}" type="pres">
      <dgm:prSet presAssocID="{51D1AF01-12AB-43FF-A15C-0120191BD17C}" presName="node" presStyleLbl="node1" presStyleIdx="0" presStyleCnt="4" custScaleX="119835" custLinFactNeighborX="-2317" custLinFactNeighborY="-1500">
        <dgm:presLayoutVars>
          <dgm:bulletEnabled val="1"/>
        </dgm:presLayoutVars>
      </dgm:prSet>
      <dgm:spPr/>
    </dgm:pt>
    <dgm:pt modelId="{6CC91BBC-0E75-4202-B4F7-7E7411D7124D}" type="pres">
      <dgm:prSet presAssocID="{41E279F4-1608-42E1-95FD-6835E5A3E7A2}" presName="sibTrans" presStyleLbl="sibTrans2D1" presStyleIdx="0" presStyleCnt="3" custAng="10800000" custScaleX="143377"/>
      <dgm:spPr/>
    </dgm:pt>
    <dgm:pt modelId="{29ECA379-38ED-4D7C-9C6A-892AD9162314}" type="pres">
      <dgm:prSet presAssocID="{41E279F4-1608-42E1-95FD-6835E5A3E7A2}" presName="connectorText" presStyleLbl="sibTrans2D1" presStyleIdx="0" presStyleCnt="3"/>
      <dgm:spPr/>
    </dgm:pt>
    <dgm:pt modelId="{4981A7B5-5164-4350-A12D-A86505AF48F0}" type="pres">
      <dgm:prSet presAssocID="{01C87AC7-1AC4-4EEB-8ED0-27FB054AC2EB}" presName="node" presStyleLbl="node1" presStyleIdx="1" presStyleCnt="4" custScaleX="123433" custLinFactNeighborX="-12675" custLinFactNeighborY="704">
        <dgm:presLayoutVars>
          <dgm:bulletEnabled val="1"/>
        </dgm:presLayoutVars>
      </dgm:prSet>
      <dgm:spPr/>
    </dgm:pt>
    <dgm:pt modelId="{319C4ED4-51A7-4661-8798-0E00A854E147}" type="pres">
      <dgm:prSet presAssocID="{47287486-B38A-453D-8CA0-88B2788FB36B}" presName="sibTrans" presStyleLbl="sibTrans2D1" presStyleIdx="1" presStyleCnt="3" custAng="99323" custScaleX="152464" custLinFactNeighborX="4006" custLinFactNeighborY="5535"/>
      <dgm:spPr/>
    </dgm:pt>
    <dgm:pt modelId="{B8F51F8A-D9D6-4E3A-B9C9-82B9D176D65F}" type="pres">
      <dgm:prSet presAssocID="{47287486-B38A-453D-8CA0-88B2788FB36B}" presName="connectorText" presStyleLbl="sibTrans2D1" presStyleIdx="1" presStyleCnt="3"/>
      <dgm:spPr/>
    </dgm:pt>
    <dgm:pt modelId="{3D899C0A-2D34-4C8D-BC5F-CD53FC1537C9}" type="pres">
      <dgm:prSet presAssocID="{B83D2D37-77F8-44FA-8A7A-2EFE9C663D55}" presName="node" presStyleLbl="node1" presStyleIdx="2" presStyleCnt="4" custScaleX="119519" custLinFactNeighborX="-10836" custLinFactNeighborY="-3745">
        <dgm:presLayoutVars>
          <dgm:bulletEnabled val="1"/>
        </dgm:presLayoutVars>
      </dgm:prSet>
      <dgm:spPr/>
    </dgm:pt>
    <dgm:pt modelId="{0C0E8B10-EC32-461B-A3EC-9F5556B8400C}" type="pres">
      <dgm:prSet presAssocID="{ACEB3111-9FF3-4326-9498-1B33DD83BDBA}" presName="sibTrans" presStyleLbl="sibTrans2D1" presStyleIdx="2" presStyleCnt="3" custScaleX="150507"/>
      <dgm:spPr/>
    </dgm:pt>
    <dgm:pt modelId="{116CD32E-687C-41CC-A91E-DF2A9C5C4CBB}" type="pres">
      <dgm:prSet presAssocID="{ACEB3111-9FF3-4326-9498-1B33DD83BDBA}" presName="connectorText" presStyleLbl="sibTrans2D1" presStyleIdx="2" presStyleCnt="3"/>
      <dgm:spPr/>
    </dgm:pt>
    <dgm:pt modelId="{A28CB739-3975-474D-BF50-A48AFF1CE842}" type="pres">
      <dgm:prSet presAssocID="{87ADEB3A-9613-4CC8-9DC9-34A56C769062}" presName="node" presStyleLbl="node1" presStyleIdx="3" presStyleCnt="4" custScaleX="123441" custLinFactNeighborX="-3852" custLinFactNeighborY="-1318">
        <dgm:presLayoutVars>
          <dgm:bulletEnabled val="1"/>
        </dgm:presLayoutVars>
      </dgm:prSet>
      <dgm:spPr/>
    </dgm:pt>
  </dgm:ptLst>
  <dgm:cxnLst>
    <dgm:cxn modelId="{31837B01-5904-47FA-9D33-75CB6521CE6A}" type="presOf" srcId="{01C87AC7-1AC4-4EEB-8ED0-27FB054AC2EB}" destId="{4981A7B5-5164-4350-A12D-A86505AF48F0}" srcOrd="0" destOrd="0" presId="urn:microsoft.com/office/officeart/2005/8/layout/process5"/>
    <dgm:cxn modelId="{EAD4991F-A8A2-447B-AACD-675726C33956}" type="presOf" srcId="{ACEB3111-9FF3-4326-9498-1B33DD83BDBA}" destId="{116CD32E-687C-41CC-A91E-DF2A9C5C4CBB}" srcOrd="1" destOrd="0" presId="urn:microsoft.com/office/officeart/2005/8/layout/process5"/>
    <dgm:cxn modelId="{B06B0A26-5DE9-475A-836D-0AA5A3DD7500}" srcId="{4B496237-5442-4471-B327-0A695B342CD8}" destId="{51D1AF01-12AB-43FF-A15C-0120191BD17C}" srcOrd="0" destOrd="0" parTransId="{F22BD19E-9ED3-47B1-AFD1-4BB54B1212B3}" sibTransId="{41E279F4-1608-42E1-95FD-6835E5A3E7A2}"/>
    <dgm:cxn modelId="{BF7FE381-1660-431B-84CD-A313FCAB6EBA}" type="presOf" srcId="{B83D2D37-77F8-44FA-8A7A-2EFE9C663D55}" destId="{3D899C0A-2D34-4C8D-BC5F-CD53FC1537C9}" srcOrd="0" destOrd="0" presId="urn:microsoft.com/office/officeart/2005/8/layout/process5"/>
    <dgm:cxn modelId="{60272D84-16E0-45FA-AD0A-9245A9431226}" type="presOf" srcId="{51D1AF01-12AB-43FF-A15C-0120191BD17C}" destId="{29F91864-72FC-4AB6-AD5B-CA20EFC0D378}" srcOrd="0" destOrd="0" presId="urn:microsoft.com/office/officeart/2005/8/layout/process5"/>
    <dgm:cxn modelId="{AFBACD86-6592-4C02-933A-4DF4D74631BA}" srcId="{4B496237-5442-4471-B327-0A695B342CD8}" destId="{01C87AC7-1AC4-4EEB-8ED0-27FB054AC2EB}" srcOrd="1" destOrd="0" parTransId="{6E3540E8-21A9-434E-9DEE-28F622B0B5DB}" sibTransId="{47287486-B38A-453D-8CA0-88B2788FB36B}"/>
    <dgm:cxn modelId="{5311FC8F-ADE2-48EB-A7A2-D259D80B9554}" srcId="{4B496237-5442-4471-B327-0A695B342CD8}" destId="{B83D2D37-77F8-44FA-8A7A-2EFE9C663D55}" srcOrd="2" destOrd="0" parTransId="{B91C9AB8-1326-42A2-8618-AB87E3065EBE}" sibTransId="{ACEB3111-9FF3-4326-9498-1B33DD83BDBA}"/>
    <dgm:cxn modelId="{B5D7F2A1-4A2D-4A4C-ADF4-09E138B40A2E}" type="presOf" srcId="{41E279F4-1608-42E1-95FD-6835E5A3E7A2}" destId="{29ECA379-38ED-4D7C-9C6A-892AD9162314}" srcOrd="1" destOrd="0" presId="urn:microsoft.com/office/officeart/2005/8/layout/process5"/>
    <dgm:cxn modelId="{0D1452A5-F223-4401-8ED3-46AA30E934DF}" type="presOf" srcId="{4B496237-5442-4471-B327-0A695B342CD8}" destId="{9DE2C3E1-4FB7-4020-8BFA-7B1B33E774E0}" srcOrd="0" destOrd="0" presId="urn:microsoft.com/office/officeart/2005/8/layout/process5"/>
    <dgm:cxn modelId="{C5698BA9-BFBF-4F1E-B313-002050D4C9A9}" type="presOf" srcId="{47287486-B38A-453D-8CA0-88B2788FB36B}" destId="{319C4ED4-51A7-4661-8798-0E00A854E147}" srcOrd="0" destOrd="0" presId="urn:microsoft.com/office/officeart/2005/8/layout/process5"/>
    <dgm:cxn modelId="{D4AC54B5-4A9F-4590-AE16-AB2827B7BA07}" type="presOf" srcId="{41E279F4-1608-42E1-95FD-6835E5A3E7A2}" destId="{6CC91BBC-0E75-4202-B4F7-7E7411D7124D}" srcOrd="0" destOrd="0" presId="urn:microsoft.com/office/officeart/2005/8/layout/process5"/>
    <dgm:cxn modelId="{5FBCBDCB-2198-45FB-8B63-06E82EBD9D11}" type="presOf" srcId="{ACEB3111-9FF3-4326-9498-1B33DD83BDBA}" destId="{0C0E8B10-EC32-461B-A3EC-9F5556B8400C}" srcOrd="0" destOrd="0" presId="urn:microsoft.com/office/officeart/2005/8/layout/process5"/>
    <dgm:cxn modelId="{6C97EFCD-ADF2-4E99-BA00-3081178D0C7F}" type="presOf" srcId="{47287486-B38A-453D-8CA0-88B2788FB36B}" destId="{B8F51F8A-D9D6-4E3A-B9C9-82B9D176D65F}" srcOrd="1" destOrd="0" presId="urn:microsoft.com/office/officeart/2005/8/layout/process5"/>
    <dgm:cxn modelId="{DF81B7D2-C02D-4C5E-A7D7-82698F674ED3}" srcId="{4B496237-5442-4471-B327-0A695B342CD8}" destId="{87ADEB3A-9613-4CC8-9DC9-34A56C769062}" srcOrd="3" destOrd="0" parTransId="{5F2FCF6C-F1DA-4F50-A434-6165F1B53037}" sibTransId="{9291DA0F-5FB0-464D-BFE9-8F2C9D23A868}"/>
    <dgm:cxn modelId="{59E736EF-C242-47E4-B9C8-75550285E3B3}" type="presOf" srcId="{87ADEB3A-9613-4CC8-9DC9-34A56C769062}" destId="{A28CB739-3975-474D-BF50-A48AFF1CE842}" srcOrd="0" destOrd="0" presId="urn:microsoft.com/office/officeart/2005/8/layout/process5"/>
    <dgm:cxn modelId="{BABB61BB-296D-481B-8CE2-3D196D2E408D}" type="presParOf" srcId="{9DE2C3E1-4FB7-4020-8BFA-7B1B33E774E0}" destId="{29F91864-72FC-4AB6-AD5B-CA20EFC0D378}" srcOrd="0" destOrd="0" presId="urn:microsoft.com/office/officeart/2005/8/layout/process5"/>
    <dgm:cxn modelId="{B6EEF32A-87F3-42A4-B948-38BE0B36472A}" type="presParOf" srcId="{9DE2C3E1-4FB7-4020-8BFA-7B1B33E774E0}" destId="{6CC91BBC-0E75-4202-B4F7-7E7411D7124D}" srcOrd="1" destOrd="0" presId="urn:microsoft.com/office/officeart/2005/8/layout/process5"/>
    <dgm:cxn modelId="{BCFAA6B5-B7B3-4096-9FEB-7C9399D8F0CF}" type="presParOf" srcId="{6CC91BBC-0E75-4202-B4F7-7E7411D7124D}" destId="{29ECA379-38ED-4D7C-9C6A-892AD9162314}" srcOrd="0" destOrd="0" presId="urn:microsoft.com/office/officeart/2005/8/layout/process5"/>
    <dgm:cxn modelId="{A362EF35-CDD6-4299-88F5-FCE850EE2599}" type="presParOf" srcId="{9DE2C3E1-4FB7-4020-8BFA-7B1B33E774E0}" destId="{4981A7B5-5164-4350-A12D-A86505AF48F0}" srcOrd="2" destOrd="0" presId="urn:microsoft.com/office/officeart/2005/8/layout/process5"/>
    <dgm:cxn modelId="{97014D1B-247B-45E9-A660-634521EA196E}" type="presParOf" srcId="{9DE2C3E1-4FB7-4020-8BFA-7B1B33E774E0}" destId="{319C4ED4-51A7-4661-8798-0E00A854E147}" srcOrd="3" destOrd="0" presId="urn:microsoft.com/office/officeart/2005/8/layout/process5"/>
    <dgm:cxn modelId="{589084EF-A2A4-46CF-A1E3-6271A61322ED}" type="presParOf" srcId="{319C4ED4-51A7-4661-8798-0E00A854E147}" destId="{B8F51F8A-D9D6-4E3A-B9C9-82B9D176D65F}" srcOrd="0" destOrd="0" presId="urn:microsoft.com/office/officeart/2005/8/layout/process5"/>
    <dgm:cxn modelId="{AAF65475-3F1B-4031-ABA7-B94FAE8853E0}" type="presParOf" srcId="{9DE2C3E1-4FB7-4020-8BFA-7B1B33E774E0}" destId="{3D899C0A-2D34-4C8D-BC5F-CD53FC1537C9}" srcOrd="4" destOrd="0" presId="urn:microsoft.com/office/officeart/2005/8/layout/process5"/>
    <dgm:cxn modelId="{F464C744-2378-4D7B-B9B9-5578B4D2047B}" type="presParOf" srcId="{9DE2C3E1-4FB7-4020-8BFA-7B1B33E774E0}" destId="{0C0E8B10-EC32-461B-A3EC-9F5556B8400C}" srcOrd="5" destOrd="0" presId="urn:microsoft.com/office/officeart/2005/8/layout/process5"/>
    <dgm:cxn modelId="{5A5D5198-6B60-4F38-88DA-9A4629AE5A23}" type="presParOf" srcId="{0C0E8B10-EC32-461B-A3EC-9F5556B8400C}" destId="{116CD32E-687C-41CC-A91E-DF2A9C5C4CBB}" srcOrd="0" destOrd="0" presId="urn:microsoft.com/office/officeart/2005/8/layout/process5"/>
    <dgm:cxn modelId="{32C5A35B-2943-4585-8332-6361415BC26F}" type="presParOf" srcId="{9DE2C3E1-4FB7-4020-8BFA-7B1B33E774E0}" destId="{A28CB739-3975-474D-BF50-A48AFF1CE84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1C8B61-C69E-4062-ADED-81FD3E0DD7D8}" type="doc">
      <dgm:prSet loTypeId="urn:microsoft.com/office/officeart/2005/8/layout/hierarchy1" loCatId="hierarchy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371C778-77B1-49D4-8C46-145CFDFAFFD1}">
      <dgm:prSet custT="1"/>
      <dgm:spPr/>
      <dgm:t>
        <a:bodyPr/>
        <a:lstStyle/>
        <a:p>
          <a:r>
            <a:rPr lang="en-US" sz="2800" dirty="0"/>
            <a:t>Approved product from </a:t>
          </a:r>
        </a:p>
        <a:p>
          <a:r>
            <a:rPr lang="en-US" sz="2800" dirty="0"/>
            <a:t>Approved manufacturer during validity</a:t>
          </a:r>
        </a:p>
      </dgm:t>
    </dgm:pt>
    <dgm:pt modelId="{C0486DEC-FABA-4D62-90D0-741338451AAC}" type="parTrans" cxnId="{8836FC33-F877-4BF0-B2E4-000C96F71886}">
      <dgm:prSet/>
      <dgm:spPr/>
      <dgm:t>
        <a:bodyPr/>
        <a:lstStyle/>
        <a:p>
          <a:endParaRPr lang="en-US"/>
        </a:p>
      </dgm:t>
    </dgm:pt>
    <dgm:pt modelId="{B021E430-EFB6-4518-9F58-83170D6AFEB1}" type="sibTrans" cxnId="{8836FC33-F877-4BF0-B2E4-000C96F71886}">
      <dgm:prSet/>
      <dgm:spPr/>
      <dgm:t>
        <a:bodyPr/>
        <a:lstStyle/>
        <a:p>
          <a:endParaRPr lang="en-US"/>
        </a:p>
      </dgm:t>
    </dgm:pt>
    <dgm:pt modelId="{8577C4E6-76D4-4A20-8472-F103E4666A89}">
      <dgm:prSet custT="1"/>
      <dgm:spPr/>
      <dgm:t>
        <a:bodyPr/>
        <a:lstStyle/>
        <a:p>
          <a:r>
            <a:rPr lang="en-US" sz="2800" dirty="0"/>
            <a:t>Prior Check with  the importer   / import agent        before shipment</a:t>
          </a:r>
        </a:p>
      </dgm:t>
    </dgm:pt>
    <dgm:pt modelId="{A9A1BD91-0DDA-485A-9670-85F5F8D323A2}" type="parTrans" cxnId="{F9A0E79D-D657-4BEA-9AB4-4EC2BE63D734}">
      <dgm:prSet/>
      <dgm:spPr/>
      <dgm:t>
        <a:bodyPr/>
        <a:lstStyle/>
        <a:p>
          <a:endParaRPr lang="en-US"/>
        </a:p>
      </dgm:t>
    </dgm:pt>
    <dgm:pt modelId="{40210218-2EA6-4716-980F-8F2FE33ED461}" type="sibTrans" cxnId="{F9A0E79D-D657-4BEA-9AB4-4EC2BE63D734}">
      <dgm:prSet/>
      <dgm:spPr/>
      <dgm:t>
        <a:bodyPr/>
        <a:lstStyle/>
        <a:p>
          <a:endParaRPr lang="en-US"/>
        </a:p>
      </dgm:t>
    </dgm:pt>
    <dgm:pt modelId="{C932BC0A-B4B9-4906-8BA7-514B9A6B9A8D}">
      <dgm:prSet custT="1"/>
      <dgm:spPr/>
      <dgm:t>
        <a:bodyPr/>
        <a:lstStyle/>
        <a:p>
          <a:r>
            <a:rPr lang="en-US" sz="3200" dirty="0">
              <a:solidFill>
                <a:srgbClr val="FF0000"/>
              </a:solidFill>
            </a:rPr>
            <a:t>Concerted Effort?</a:t>
          </a:r>
        </a:p>
      </dgm:t>
    </dgm:pt>
    <dgm:pt modelId="{D3E94103-FC65-4D4E-96A9-4AF8C27CB63A}" type="parTrans" cxnId="{6D207F18-C8ED-4ADC-B3DE-712A4BF86219}">
      <dgm:prSet/>
      <dgm:spPr/>
      <dgm:t>
        <a:bodyPr/>
        <a:lstStyle/>
        <a:p>
          <a:endParaRPr lang="en-US"/>
        </a:p>
      </dgm:t>
    </dgm:pt>
    <dgm:pt modelId="{EA54B484-3476-4E15-B745-A352C34A4723}" type="sibTrans" cxnId="{6D207F18-C8ED-4ADC-B3DE-712A4BF86219}">
      <dgm:prSet/>
      <dgm:spPr/>
      <dgm:t>
        <a:bodyPr/>
        <a:lstStyle/>
        <a:p>
          <a:endParaRPr lang="en-US"/>
        </a:p>
      </dgm:t>
    </dgm:pt>
    <dgm:pt modelId="{1E5F9007-F0F4-4F0E-B53D-FE0982FD196C}" type="pres">
      <dgm:prSet presAssocID="{0C1C8B61-C69E-4062-ADED-81FD3E0DD7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FFB7A8-E1F6-4A2F-BF28-2DCEC105466E}" type="pres">
      <dgm:prSet presAssocID="{B371C778-77B1-49D4-8C46-145CFDFAFFD1}" presName="hierRoot1" presStyleCnt="0"/>
      <dgm:spPr/>
    </dgm:pt>
    <dgm:pt modelId="{F72A42EB-DDC5-462A-8627-5CFEB1F6EE34}" type="pres">
      <dgm:prSet presAssocID="{B371C778-77B1-49D4-8C46-145CFDFAFFD1}" presName="composite" presStyleCnt="0"/>
      <dgm:spPr/>
    </dgm:pt>
    <dgm:pt modelId="{AB6CBD68-3811-4F7C-8A2D-5476C1A4B615}" type="pres">
      <dgm:prSet presAssocID="{B371C778-77B1-49D4-8C46-145CFDFAFFD1}" presName="background" presStyleLbl="node0" presStyleIdx="0" presStyleCnt="3"/>
      <dgm:spPr/>
    </dgm:pt>
    <dgm:pt modelId="{38605CCE-BE5A-4A6E-8396-346E616C13AC}" type="pres">
      <dgm:prSet presAssocID="{B371C778-77B1-49D4-8C46-145CFDFAFFD1}" presName="text" presStyleLbl="fgAcc0" presStyleIdx="0" presStyleCnt="3" custScaleX="156213">
        <dgm:presLayoutVars>
          <dgm:chPref val="3"/>
        </dgm:presLayoutVars>
      </dgm:prSet>
      <dgm:spPr/>
    </dgm:pt>
    <dgm:pt modelId="{B9AA4F82-712B-492C-9116-CBCDB6A52A3A}" type="pres">
      <dgm:prSet presAssocID="{B371C778-77B1-49D4-8C46-145CFDFAFFD1}" presName="hierChild2" presStyleCnt="0"/>
      <dgm:spPr/>
    </dgm:pt>
    <dgm:pt modelId="{4B0A1333-7D59-4DB5-A71E-06DFBE1E4622}" type="pres">
      <dgm:prSet presAssocID="{8577C4E6-76D4-4A20-8472-F103E4666A89}" presName="hierRoot1" presStyleCnt="0"/>
      <dgm:spPr/>
    </dgm:pt>
    <dgm:pt modelId="{261A25AB-8E9F-45F0-B37A-C58FB5A432B9}" type="pres">
      <dgm:prSet presAssocID="{8577C4E6-76D4-4A20-8472-F103E4666A89}" presName="composite" presStyleCnt="0"/>
      <dgm:spPr/>
    </dgm:pt>
    <dgm:pt modelId="{5D6B591E-A83F-419B-B8BD-CD4D29FB3D1B}" type="pres">
      <dgm:prSet presAssocID="{8577C4E6-76D4-4A20-8472-F103E4666A89}" presName="background" presStyleLbl="node0" presStyleIdx="1" presStyleCnt="3"/>
      <dgm:spPr/>
    </dgm:pt>
    <dgm:pt modelId="{5C474823-7E23-487A-88AE-F56A65B26A60}" type="pres">
      <dgm:prSet presAssocID="{8577C4E6-76D4-4A20-8472-F103E4666A89}" presName="text" presStyleLbl="fgAcc0" presStyleIdx="1" presStyleCnt="3" custScaleX="105210">
        <dgm:presLayoutVars>
          <dgm:chPref val="3"/>
        </dgm:presLayoutVars>
      </dgm:prSet>
      <dgm:spPr/>
    </dgm:pt>
    <dgm:pt modelId="{60FFB25C-E954-4ED2-B0BA-8D584C91A98F}" type="pres">
      <dgm:prSet presAssocID="{8577C4E6-76D4-4A20-8472-F103E4666A89}" presName="hierChild2" presStyleCnt="0"/>
      <dgm:spPr/>
    </dgm:pt>
    <dgm:pt modelId="{040C5D4F-8F7A-4176-87A8-3E2B4F65D5DD}" type="pres">
      <dgm:prSet presAssocID="{C932BC0A-B4B9-4906-8BA7-514B9A6B9A8D}" presName="hierRoot1" presStyleCnt="0"/>
      <dgm:spPr/>
    </dgm:pt>
    <dgm:pt modelId="{45749B31-405B-45F2-9A57-50E1493BEC9A}" type="pres">
      <dgm:prSet presAssocID="{C932BC0A-B4B9-4906-8BA7-514B9A6B9A8D}" presName="composite" presStyleCnt="0"/>
      <dgm:spPr/>
    </dgm:pt>
    <dgm:pt modelId="{DE7D8A87-9DDD-45D6-AB87-4CB4A9401E48}" type="pres">
      <dgm:prSet presAssocID="{C932BC0A-B4B9-4906-8BA7-514B9A6B9A8D}" presName="background" presStyleLbl="node0" presStyleIdx="2" presStyleCnt="3"/>
      <dgm:spPr/>
    </dgm:pt>
    <dgm:pt modelId="{D80AC41C-4D7E-450F-AC00-90D455201B1F}" type="pres">
      <dgm:prSet presAssocID="{C932BC0A-B4B9-4906-8BA7-514B9A6B9A8D}" presName="text" presStyleLbl="fgAcc0" presStyleIdx="2" presStyleCnt="3" custScaleX="114195">
        <dgm:presLayoutVars>
          <dgm:chPref val="3"/>
        </dgm:presLayoutVars>
      </dgm:prSet>
      <dgm:spPr/>
    </dgm:pt>
    <dgm:pt modelId="{0A6E1817-5B7C-4EFD-8669-218F6D469ADF}" type="pres">
      <dgm:prSet presAssocID="{C932BC0A-B4B9-4906-8BA7-514B9A6B9A8D}" presName="hierChild2" presStyleCnt="0"/>
      <dgm:spPr/>
    </dgm:pt>
  </dgm:ptLst>
  <dgm:cxnLst>
    <dgm:cxn modelId="{6D207F18-C8ED-4ADC-B3DE-712A4BF86219}" srcId="{0C1C8B61-C69E-4062-ADED-81FD3E0DD7D8}" destId="{C932BC0A-B4B9-4906-8BA7-514B9A6B9A8D}" srcOrd="2" destOrd="0" parTransId="{D3E94103-FC65-4D4E-96A9-4AF8C27CB63A}" sibTransId="{EA54B484-3476-4E15-B745-A352C34A4723}"/>
    <dgm:cxn modelId="{8836FC33-F877-4BF0-B2E4-000C96F71886}" srcId="{0C1C8B61-C69E-4062-ADED-81FD3E0DD7D8}" destId="{B371C778-77B1-49D4-8C46-145CFDFAFFD1}" srcOrd="0" destOrd="0" parTransId="{C0486DEC-FABA-4D62-90D0-741338451AAC}" sibTransId="{B021E430-EFB6-4518-9F58-83170D6AFEB1}"/>
    <dgm:cxn modelId="{3BE82937-00DA-4249-8020-0B6FE2DAA321}" type="presOf" srcId="{B371C778-77B1-49D4-8C46-145CFDFAFFD1}" destId="{38605CCE-BE5A-4A6E-8396-346E616C13AC}" srcOrd="0" destOrd="0" presId="urn:microsoft.com/office/officeart/2005/8/layout/hierarchy1"/>
    <dgm:cxn modelId="{4828DA83-01A1-4D7C-8C90-870502CDA123}" type="presOf" srcId="{0C1C8B61-C69E-4062-ADED-81FD3E0DD7D8}" destId="{1E5F9007-F0F4-4F0E-B53D-FE0982FD196C}" srcOrd="0" destOrd="0" presId="urn:microsoft.com/office/officeart/2005/8/layout/hierarchy1"/>
    <dgm:cxn modelId="{F9A0E79D-D657-4BEA-9AB4-4EC2BE63D734}" srcId="{0C1C8B61-C69E-4062-ADED-81FD3E0DD7D8}" destId="{8577C4E6-76D4-4A20-8472-F103E4666A89}" srcOrd="1" destOrd="0" parTransId="{A9A1BD91-0DDA-485A-9670-85F5F8D323A2}" sibTransId="{40210218-2EA6-4716-980F-8F2FE33ED461}"/>
    <dgm:cxn modelId="{D2A12DB2-9148-4B4C-AB12-30FA7B867A4E}" type="presOf" srcId="{8577C4E6-76D4-4A20-8472-F103E4666A89}" destId="{5C474823-7E23-487A-88AE-F56A65B26A60}" srcOrd="0" destOrd="0" presId="urn:microsoft.com/office/officeart/2005/8/layout/hierarchy1"/>
    <dgm:cxn modelId="{223868DD-CEAA-449A-A4DF-89BDA64DF5CE}" type="presOf" srcId="{C932BC0A-B4B9-4906-8BA7-514B9A6B9A8D}" destId="{D80AC41C-4D7E-450F-AC00-90D455201B1F}" srcOrd="0" destOrd="0" presId="urn:microsoft.com/office/officeart/2005/8/layout/hierarchy1"/>
    <dgm:cxn modelId="{0EB753AA-0644-49C7-B8D5-CBF8F7F2EBD7}" type="presParOf" srcId="{1E5F9007-F0F4-4F0E-B53D-FE0982FD196C}" destId="{C3FFB7A8-E1F6-4A2F-BF28-2DCEC105466E}" srcOrd="0" destOrd="0" presId="urn:microsoft.com/office/officeart/2005/8/layout/hierarchy1"/>
    <dgm:cxn modelId="{1CBE8BBF-BF23-4ECC-85AF-7E3312D73305}" type="presParOf" srcId="{C3FFB7A8-E1F6-4A2F-BF28-2DCEC105466E}" destId="{F72A42EB-DDC5-462A-8627-5CFEB1F6EE34}" srcOrd="0" destOrd="0" presId="urn:microsoft.com/office/officeart/2005/8/layout/hierarchy1"/>
    <dgm:cxn modelId="{2379E42D-61D3-4EFB-BB77-FD04F646DEC1}" type="presParOf" srcId="{F72A42EB-DDC5-462A-8627-5CFEB1F6EE34}" destId="{AB6CBD68-3811-4F7C-8A2D-5476C1A4B615}" srcOrd="0" destOrd="0" presId="urn:microsoft.com/office/officeart/2005/8/layout/hierarchy1"/>
    <dgm:cxn modelId="{6DF50DB3-3C1B-4DB0-A2B9-6DC37C321EAB}" type="presParOf" srcId="{F72A42EB-DDC5-462A-8627-5CFEB1F6EE34}" destId="{38605CCE-BE5A-4A6E-8396-346E616C13AC}" srcOrd="1" destOrd="0" presId="urn:microsoft.com/office/officeart/2005/8/layout/hierarchy1"/>
    <dgm:cxn modelId="{9154125B-8BD7-41F9-B259-D7EA3507B2D7}" type="presParOf" srcId="{C3FFB7A8-E1F6-4A2F-BF28-2DCEC105466E}" destId="{B9AA4F82-712B-492C-9116-CBCDB6A52A3A}" srcOrd="1" destOrd="0" presId="urn:microsoft.com/office/officeart/2005/8/layout/hierarchy1"/>
    <dgm:cxn modelId="{11635F4D-D098-4365-ACE3-8878EBC8D291}" type="presParOf" srcId="{1E5F9007-F0F4-4F0E-B53D-FE0982FD196C}" destId="{4B0A1333-7D59-4DB5-A71E-06DFBE1E4622}" srcOrd="1" destOrd="0" presId="urn:microsoft.com/office/officeart/2005/8/layout/hierarchy1"/>
    <dgm:cxn modelId="{8E700BCF-5E1E-4432-A92E-B1859DAF3451}" type="presParOf" srcId="{4B0A1333-7D59-4DB5-A71E-06DFBE1E4622}" destId="{261A25AB-8E9F-45F0-B37A-C58FB5A432B9}" srcOrd="0" destOrd="0" presId="urn:microsoft.com/office/officeart/2005/8/layout/hierarchy1"/>
    <dgm:cxn modelId="{57E79D31-4D07-41FE-80EC-A5C7ACCC6588}" type="presParOf" srcId="{261A25AB-8E9F-45F0-B37A-C58FB5A432B9}" destId="{5D6B591E-A83F-419B-B8BD-CD4D29FB3D1B}" srcOrd="0" destOrd="0" presId="urn:microsoft.com/office/officeart/2005/8/layout/hierarchy1"/>
    <dgm:cxn modelId="{172227FC-8B79-49B0-89CE-7C977E0F92B4}" type="presParOf" srcId="{261A25AB-8E9F-45F0-B37A-C58FB5A432B9}" destId="{5C474823-7E23-487A-88AE-F56A65B26A60}" srcOrd="1" destOrd="0" presId="urn:microsoft.com/office/officeart/2005/8/layout/hierarchy1"/>
    <dgm:cxn modelId="{2803CC96-B555-4BC6-B115-35818D1B7669}" type="presParOf" srcId="{4B0A1333-7D59-4DB5-A71E-06DFBE1E4622}" destId="{60FFB25C-E954-4ED2-B0BA-8D584C91A98F}" srcOrd="1" destOrd="0" presId="urn:microsoft.com/office/officeart/2005/8/layout/hierarchy1"/>
    <dgm:cxn modelId="{FAB73559-A1E0-4965-BB99-177D59432368}" type="presParOf" srcId="{1E5F9007-F0F4-4F0E-B53D-FE0982FD196C}" destId="{040C5D4F-8F7A-4176-87A8-3E2B4F65D5DD}" srcOrd="2" destOrd="0" presId="urn:microsoft.com/office/officeart/2005/8/layout/hierarchy1"/>
    <dgm:cxn modelId="{72D349CD-C2FF-4B94-8865-5C40AD5E47EA}" type="presParOf" srcId="{040C5D4F-8F7A-4176-87A8-3E2B4F65D5DD}" destId="{45749B31-405B-45F2-9A57-50E1493BEC9A}" srcOrd="0" destOrd="0" presId="urn:microsoft.com/office/officeart/2005/8/layout/hierarchy1"/>
    <dgm:cxn modelId="{CB4CF05A-CE2A-4190-8D85-9AAC302DE2DB}" type="presParOf" srcId="{45749B31-405B-45F2-9A57-50E1493BEC9A}" destId="{DE7D8A87-9DDD-45D6-AB87-4CB4A9401E48}" srcOrd="0" destOrd="0" presId="urn:microsoft.com/office/officeart/2005/8/layout/hierarchy1"/>
    <dgm:cxn modelId="{1973BE86-1341-4C06-B1FE-DDF68D3B07C3}" type="presParOf" srcId="{45749B31-405B-45F2-9A57-50E1493BEC9A}" destId="{D80AC41C-4D7E-450F-AC00-90D455201B1F}" srcOrd="1" destOrd="0" presId="urn:microsoft.com/office/officeart/2005/8/layout/hierarchy1"/>
    <dgm:cxn modelId="{782F3295-0EA7-4F10-ADA2-38FAC0A01896}" type="presParOf" srcId="{040C5D4F-8F7A-4176-87A8-3E2B4F65D5DD}" destId="{0A6E1817-5B7C-4EFD-8669-218F6D469A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91864-72FC-4AB6-AD5B-CA20EFC0D378}">
      <dsp:nvSpPr>
        <dsp:cNvPr id="0" name=""/>
        <dsp:cNvSpPr/>
      </dsp:nvSpPr>
      <dsp:spPr>
        <a:xfrm>
          <a:off x="855256" y="0"/>
          <a:ext cx="3328338" cy="1666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kern="1200" dirty="0"/>
            <a:t>On-line </a:t>
          </a:r>
          <a:r>
            <a:rPr lang="is-IS" altLang="zh-CN" sz="1700" kern="1200" dirty="0"/>
            <a:t>Customs</a:t>
          </a:r>
          <a:r>
            <a:rPr lang="is-IS" sz="1700" kern="1200" dirty="0"/>
            <a:t> applicaiton /</a:t>
          </a:r>
          <a:br>
            <a:rPr lang="is-IS" sz="1700" kern="1200" dirty="0"/>
          </a:br>
          <a:r>
            <a:rPr lang="is-IS" sz="1700" kern="1200" dirty="0"/>
            <a:t>Customs inspection at Entry Port: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kern="1200" dirty="0"/>
            <a:t>Fire!</a:t>
          </a:r>
          <a:endParaRPr lang="en-US" sz="1700" kern="1200" dirty="0"/>
        </a:p>
      </dsp:txBody>
      <dsp:txXfrm>
        <a:off x="904065" y="48809"/>
        <a:ext cx="3230720" cy="1568842"/>
      </dsp:txXfrm>
    </dsp:sp>
    <dsp:sp modelId="{6CC91BBC-0E75-4202-B4F7-7E7411D7124D}">
      <dsp:nvSpPr>
        <dsp:cNvPr id="0" name=""/>
        <dsp:cNvSpPr/>
      </dsp:nvSpPr>
      <dsp:spPr>
        <a:xfrm rot="10812306">
          <a:off x="4270079" y="496214"/>
          <a:ext cx="625618" cy="688803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457763" y="634311"/>
        <a:ext cx="437933" cy="413281"/>
      </dsp:txXfrm>
    </dsp:sp>
    <dsp:sp modelId="{4981A7B5-5164-4350-A12D-A86505AF48F0}">
      <dsp:nvSpPr>
        <dsp:cNvPr id="0" name=""/>
        <dsp:cNvSpPr/>
      </dsp:nvSpPr>
      <dsp:spPr>
        <a:xfrm>
          <a:off x="5006882" y="15040"/>
          <a:ext cx="3428270" cy="16664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kern="1200" dirty="0"/>
            <a:t>Exporter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kern="1200" dirty="0"/>
            <a:t> (via Local importer/agent): </a:t>
          </a:r>
          <a:br>
            <a:rPr lang="is-IS" sz="1700" kern="1200" dirty="0"/>
          </a:br>
          <a:endParaRPr lang="is-I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kern="1200" dirty="0"/>
            <a:t>Detailed &amp; Concise Report</a:t>
          </a:r>
          <a:br>
            <a:rPr lang="is-IS" sz="1700" kern="1200" dirty="0"/>
          </a:br>
          <a:endParaRPr lang="en-US" sz="1700" kern="1200" dirty="0"/>
        </a:p>
      </dsp:txBody>
      <dsp:txXfrm>
        <a:off x="5055691" y="63849"/>
        <a:ext cx="3330652" cy="1568842"/>
      </dsp:txXfrm>
    </dsp:sp>
    <dsp:sp modelId="{319C4ED4-51A7-4661-8798-0E00A854E147}">
      <dsp:nvSpPr>
        <dsp:cNvPr id="0" name=""/>
        <dsp:cNvSpPr/>
      </dsp:nvSpPr>
      <dsp:spPr>
        <a:xfrm rot="5365315">
          <a:off x="6375927" y="1878088"/>
          <a:ext cx="838459" cy="688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6587473" y="1803266"/>
        <a:ext cx="413281" cy="631818"/>
      </dsp:txXfrm>
    </dsp:sp>
    <dsp:sp modelId="{3D899C0A-2D34-4C8D-BC5F-CD53FC1537C9}">
      <dsp:nvSpPr>
        <dsp:cNvPr id="0" name=""/>
        <dsp:cNvSpPr/>
      </dsp:nvSpPr>
      <dsp:spPr>
        <a:xfrm>
          <a:off x="5166667" y="2718333"/>
          <a:ext cx="3319562" cy="1666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kern="1200" dirty="0"/>
            <a:t>MAST (via Embassy):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kern="1200" dirty="0"/>
            <a:t>Analysis &amp; </a:t>
          </a:r>
          <a:r>
            <a:rPr lang="is-IS" sz="1700" kern="1200" dirty="0" err="1"/>
            <a:t>Action</a:t>
          </a:r>
          <a:endParaRPr lang="en-US" sz="1700" kern="1200" dirty="0"/>
        </a:p>
      </dsp:txBody>
      <dsp:txXfrm>
        <a:off x="5215476" y="2767142"/>
        <a:ext cx="3221944" cy="1568842"/>
      </dsp:txXfrm>
    </dsp:sp>
    <dsp:sp modelId="{0C0E8B10-EC32-461B-A3EC-9F5556B8400C}">
      <dsp:nvSpPr>
        <dsp:cNvPr id="0" name=""/>
        <dsp:cNvSpPr/>
      </dsp:nvSpPr>
      <dsp:spPr>
        <a:xfrm rot="10767599">
          <a:off x="4356169" y="3226998"/>
          <a:ext cx="731509" cy="688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4562805" y="3363785"/>
        <a:ext cx="524868" cy="413281"/>
      </dsp:txXfrm>
    </dsp:sp>
    <dsp:sp modelId="{A28CB739-3975-474D-BF50-A48AFF1CE842}">
      <dsp:nvSpPr>
        <dsp:cNvPr id="0" name=""/>
        <dsp:cNvSpPr/>
      </dsp:nvSpPr>
      <dsp:spPr>
        <a:xfrm>
          <a:off x="821177" y="2758778"/>
          <a:ext cx="3428492" cy="16664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700" kern="1200" dirty="0"/>
            <a:t>General Administration of Customs of China (GACC)</a:t>
          </a:r>
          <a:br>
            <a:rPr lang="is-IS" sz="1700" kern="1200" dirty="0"/>
          </a:br>
          <a:br>
            <a:rPr lang="is-IS" sz="1700" kern="1200" dirty="0"/>
          </a:br>
          <a:r>
            <a:rPr lang="is-IS" sz="1700" kern="1200" dirty="0"/>
            <a:t>Final Yes or No</a:t>
          </a:r>
          <a:endParaRPr lang="en-US" sz="1700" kern="1200" dirty="0"/>
        </a:p>
      </dsp:txBody>
      <dsp:txXfrm>
        <a:off x="869986" y="2807587"/>
        <a:ext cx="3330874" cy="1568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CBD68-3811-4F7C-8A2D-5476C1A4B615}">
      <dsp:nvSpPr>
        <dsp:cNvPr id="0" name=""/>
        <dsp:cNvSpPr/>
      </dsp:nvSpPr>
      <dsp:spPr>
        <a:xfrm>
          <a:off x="8762" y="1130164"/>
          <a:ext cx="4410779" cy="1792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605CCE-BE5A-4A6E-8396-346E616C13AC}">
      <dsp:nvSpPr>
        <dsp:cNvPr id="0" name=""/>
        <dsp:cNvSpPr/>
      </dsp:nvSpPr>
      <dsp:spPr>
        <a:xfrm>
          <a:off x="322492" y="1428208"/>
          <a:ext cx="4410779" cy="1792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Approved product from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Approved manufacturer during validity</a:t>
          </a:r>
        </a:p>
      </dsp:txBody>
      <dsp:txXfrm>
        <a:off x="375006" y="1480722"/>
        <a:ext cx="4305751" cy="1687937"/>
      </dsp:txXfrm>
    </dsp:sp>
    <dsp:sp modelId="{5D6B591E-A83F-419B-B8BD-CD4D29FB3D1B}">
      <dsp:nvSpPr>
        <dsp:cNvPr id="0" name=""/>
        <dsp:cNvSpPr/>
      </dsp:nvSpPr>
      <dsp:spPr>
        <a:xfrm>
          <a:off x="5047000" y="1130164"/>
          <a:ext cx="2970675" cy="1792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474823-7E23-487A-88AE-F56A65B26A60}">
      <dsp:nvSpPr>
        <dsp:cNvPr id="0" name=""/>
        <dsp:cNvSpPr/>
      </dsp:nvSpPr>
      <dsp:spPr>
        <a:xfrm>
          <a:off x="5360730" y="1428208"/>
          <a:ext cx="2970675" cy="1792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Prior Check with  the importer   / import agent        before shipment</a:t>
          </a:r>
        </a:p>
      </dsp:txBody>
      <dsp:txXfrm>
        <a:off x="5413244" y="1480722"/>
        <a:ext cx="2865647" cy="1687937"/>
      </dsp:txXfrm>
    </dsp:sp>
    <dsp:sp modelId="{DE7D8A87-9DDD-45D6-AB87-4CB4A9401E48}">
      <dsp:nvSpPr>
        <dsp:cNvPr id="0" name=""/>
        <dsp:cNvSpPr/>
      </dsp:nvSpPr>
      <dsp:spPr>
        <a:xfrm>
          <a:off x="8645135" y="1130164"/>
          <a:ext cx="3224372" cy="1792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0AC41C-4D7E-450F-AC00-90D455201B1F}">
      <dsp:nvSpPr>
        <dsp:cNvPr id="0" name=""/>
        <dsp:cNvSpPr/>
      </dsp:nvSpPr>
      <dsp:spPr>
        <a:xfrm>
          <a:off x="8958864" y="1428208"/>
          <a:ext cx="3224372" cy="1792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0000"/>
              </a:solidFill>
            </a:rPr>
            <a:t>Concerted Effort?</a:t>
          </a:r>
        </a:p>
      </dsp:txBody>
      <dsp:txXfrm>
        <a:off x="9011378" y="1480722"/>
        <a:ext cx="3119344" cy="168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9D864-EC4F-4676-9812-38805BAE3905}" type="datetimeFigureOut">
              <a:rPr lang="is-IS" smtClean="0"/>
              <a:t>28.2.2024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21C15-82B3-4DA4-8E11-C1D2C67F4EE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3389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21C15-82B3-4DA4-8E11-C1D2C67F4EE2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447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21C15-82B3-4DA4-8E11-C1D2C67F4EE2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0103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21C15-82B3-4DA4-8E11-C1D2C67F4EE2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36269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21C15-82B3-4DA4-8E11-C1D2C67F4EE2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4612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21C15-82B3-4DA4-8E11-C1D2C67F4EE2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72392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21C15-82B3-4DA4-8E11-C1D2C67F4EE2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03852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336DD-88E0-1CB3-B719-ED909CE1E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1B0386-0B80-2135-AA68-828E3F0644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199299-759F-CBC1-EEF4-FC4225471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2F4DF-C201-C8E6-4F27-0451D0BA6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1C15-82B3-4DA4-8E11-C1D2C67F4EE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803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336DD-88E0-1CB3-B719-ED909CE1E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1B0386-0B80-2135-AA68-828E3F0644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199299-759F-CBC1-EEF4-FC4225471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2F4DF-C201-C8E6-4F27-0451D0BA6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1C15-82B3-4DA4-8E11-C1D2C67F4EE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71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21C15-82B3-4DA4-8E11-C1D2C67F4EE2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316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FA47-F18A-A0CD-12D4-0E761F8F7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0A213-B686-3B16-B9BE-EDC1699EC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53B0A-8A5E-CE32-CF01-0942609E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F61F-3919-4A04-8C3E-7E1E726DF6AF}" type="datetimeFigureOut">
              <a:rPr lang="is-IS" smtClean="0"/>
              <a:t>28.2.2024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B267F-D94A-7963-D0BE-ED3866065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D8A2D-270C-BA42-B3E5-696CF4F5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D72E-4965-4CFE-83B0-12E855491C9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1248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3D36D-72D3-D45B-5E16-9C6E1413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D85CD-57B6-9858-ED95-0DFEC0B63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7139C-C31E-0981-69AC-FFD5C839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F61F-3919-4A04-8C3E-7E1E726DF6AF}" type="datetimeFigureOut">
              <a:rPr lang="is-IS" smtClean="0"/>
              <a:t>28.2.2024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B7C3A-FA4D-50CB-942B-D7BB221C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45A2B-287D-65E9-8BF0-4AE840BF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D72E-4965-4CFE-83B0-12E855491C9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0428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3739F-3021-0039-259C-2F96C97DB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4B1BA-EC1B-019D-5F1E-4DBC93B02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F03B6-2EDB-0022-8453-FE103418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F61F-3919-4A04-8C3E-7E1E726DF6AF}" type="datetimeFigureOut">
              <a:rPr lang="is-IS" smtClean="0"/>
              <a:t>28.2.2024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C84A9-7757-74E1-CCF3-4953A94D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F9190-7142-D08E-FD5D-4A52F0CB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D72E-4965-4CFE-83B0-12E855491C9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6302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3648-8383-E482-8FCA-8EBCA6D5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C98B-77D2-43D6-6CE7-A0FCA706E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CB08F-EB92-C5B4-D4AF-DB3964169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F61F-3919-4A04-8C3E-7E1E726DF6AF}" type="datetimeFigureOut">
              <a:rPr lang="is-IS" smtClean="0"/>
              <a:t>28.2.2024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9C49E-D6C1-9B5C-3A94-B66B16C8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13470-F779-C416-C24C-4CD48D4A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D72E-4965-4CFE-83B0-12E855491C9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0110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10FB-14FF-9BEE-9C22-D573A9DC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AE750-75B8-0D15-A819-63EFA73F1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99E56-C4DD-D144-B0A2-1762BC52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F61F-3919-4A04-8C3E-7E1E726DF6AF}" type="datetimeFigureOut">
              <a:rPr lang="is-IS" smtClean="0"/>
              <a:t>28.2.2024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37DC2-FE32-837C-3E4F-D2500ECC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243B5-678C-8296-15A1-0006F2A4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D72E-4965-4CFE-83B0-12E855491C9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2323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0D7D-6A9C-60E6-BC80-1CD8AE089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8E23-D5D6-478D-3BCE-488F16CCC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E50A7-1DE5-60B3-2A33-5B4C6B373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DC699-427C-7CEE-BD60-299B4D3E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F61F-3919-4A04-8C3E-7E1E726DF6AF}" type="datetimeFigureOut">
              <a:rPr lang="is-IS" smtClean="0"/>
              <a:t>28.2.2024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BF69D-818F-9C63-BAF4-DF661BA8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C26AF-18F7-E69E-97B3-F70524A8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D72E-4965-4CFE-83B0-12E855491C9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643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85DD-87FA-0F4D-4AAB-7EA73306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FDDA4-125C-A748-CD6D-D797FD97A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79B54-203F-6C71-845D-3D94F35DD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C0F3A-78AE-4A4F-9EB0-BAE0DB997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EA2AD-0027-D5B7-83CC-56747B577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4FFEB6-CDEB-F2C1-15A4-21E530511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F61F-3919-4A04-8C3E-7E1E726DF6AF}" type="datetimeFigureOut">
              <a:rPr lang="is-IS" smtClean="0"/>
              <a:t>28.2.2024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7FFC5-2EC0-B957-93D5-74DE5A9F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F42483-49EB-C986-31DC-E80EC739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D72E-4965-4CFE-83B0-12E855491C9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2712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AD12-55F1-842A-0B5B-4CC42ABC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B87A2-A8B1-5D9B-98E6-3B64409C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F61F-3919-4A04-8C3E-7E1E726DF6AF}" type="datetimeFigureOut">
              <a:rPr lang="is-IS" smtClean="0"/>
              <a:t>28.2.2024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670C6-D409-09D8-B307-3252AEE9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E0422-EFB3-D4DF-AA9D-FD5552E2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D72E-4965-4CFE-83B0-12E855491C9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3292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F80C2-88D3-53EF-FCF0-B4B5F085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F61F-3919-4A04-8C3E-7E1E726DF6AF}" type="datetimeFigureOut">
              <a:rPr lang="is-IS" smtClean="0"/>
              <a:t>28.2.2024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E5E7CB-45F7-03CC-90C0-ADEF1F0E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35B8D-5D83-923A-6795-59D6E6DF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D72E-4965-4CFE-83B0-12E855491C9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2651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DFA2-FE5A-36FF-F29D-0FC258F2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AFC74-1F90-7925-79D1-028304AA5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3FA76-5406-7F50-EF53-47D98F73D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B6329-E1F2-AB50-CD92-9BDD547F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F61F-3919-4A04-8C3E-7E1E726DF6AF}" type="datetimeFigureOut">
              <a:rPr lang="is-IS" smtClean="0"/>
              <a:t>28.2.2024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50E6E-2BA4-1562-12E6-38759A7C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E2563-BD24-1773-BE2D-84DE01C7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D72E-4965-4CFE-83B0-12E855491C9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9636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68A6-1D49-4E88-59B2-650E0772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725F4-3B55-7DBD-C654-0DC8BABA6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5BCA0-A821-64E4-89F7-9B82EC8ED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EFA49-62BB-AF9B-4F19-8F107C8C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F61F-3919-4A04-8C3E-7E1E726DF6AF}" type="datetimeFigureOut">
              <a:rPr lang="is-IS" smtClean="0"/>
              <a:t>28.2.2024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72364-038E-FDBF-B89D-566C7ED9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C3929-DB47-B762-3195-272EF8F0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D72E-4965-4CFE-83B0-12E855491C9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1945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0BFB28-7B30-554F-6B58-CBBFEFD3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9E5F9-16BC-9DF5-2746-80364700B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03C9B-E4FD-0232-49D3-A0B695786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7F61F-3919-4A04-8C3E-7E1E726DF6AF}" type="datetimeFigureOut">
              <a:rPr lang="is-IS" smtClean="0"/>
              <a:t>28.2.2024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0124B-87B2-FF8C-FBFA-D80D8C1FC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C0C2E-C3FA-F6FB-63EF-C2B26798C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DD72E-4965-4CFE-83B0-12E855491C9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0740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43.248.49.223/index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iferquery.singlewindow.c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fer.singlewindow.c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port@chinaport.gov.cn" TargetMode="External"/><Relationship Id="rId4" Type="http://schemas.openxmlformats.org/officeDocument/2006/relationships/hyperlink" Target="http://jckspj.customs.gov.cn/spj/xxfw39/jkspjwscqyzcmd/5160505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Video 12" descr="Clear Sea Water">
            <a:extLst>
              <a:ext uri="{FF2B5EF4-FFF2-40B4-BE49-F238E27FC236}">
                <a16:creationId xmlns:a16="http://schemas.microsoft.com/office/drawing/2014/main" id="{FCA11214-CC3F-34E1-B600-A430251D6C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84" r="1" b="1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52E5F-C9EA-5A99-7CF1-C8BF39F0A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7322" y="-190919"/>
            <a:ext cx="12960675" cy="17215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00B0F0"/>
                </a:solidFill>
              </a:rPr>
              <a:t>Navigating Icelandic Seafood Export to China: Practical Issues &amp; Solutions </a:t>
            </a:r>
            <a:endParaRPr lang="is-IS" sz="5200" b="1" dirty="0">
              <a:solidFill>
                <a:srgbClr val="00B0F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4B26D-230B-B67B-659B-EE5C9326D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s-IS" altLang="zh-CN" dirty="0">
                <a:solidFill>
                  <a:srgbClr val="FFFFFF"/>
                </a:solidFill>
              </a:rPr>
              <a:t>YANG Li / Petur</a:t>
            </a:r>
          </a:p>
          <a:p>
            <a:r>
              <a:rPr lang="is-IS" dirty="0" err="1">
                <a:solidFill>
                  <a:schemeClr val="bg1"/>
                </a:solidFill>
              </a:rPr>
              <a:t>Trade</a:t>
            </a:r>
            <a:r>
              <a:rPr lang="is-IS" dirty="0">
                <a:solidFill>
                  <a:schemeClr val="bg1"/>
                </a:solidFill>
              </a:rPr>
              <a:t> </a:t>
            </a:r>
            <a:r>
              <a:rPr lang="is-IS" dirty="0" err="1">
                <a:solidFill>
                  <a:schemeClr val="bg1"/>
                </a:solidFill>
              </a:rPr>
              <a:t>Representative</a:t>
            </a:r>
            <a:endParaRPr lang="is-IS" dirty="0">
              <a:solidFill>
                <a:schemeClr val="bg1"/>
              </a:solidFill>
            </a:endParaRPr>
          </a:p>
          <a:p>
            <a:r>
              <a:rPr lang="is-IS" dirty="0">
                <a:solidFill>
                  <a:srgbClr val="FFFFFF"/>
                </a:solidFill>
              </a:rPr>
              <a:t>Embassy of Iceland in Beijing</a:t>
            </a:r>
          </a:p>
        </p:txBody>
      </p:sp>
    </p:spTree>
    <p:extLst>
      <p:ext uri="{BB962C8B-B14F-4D97-AF65-F5344CB8AC3E}">
        <p14:creationId xmlns:p14="http://schemas.microsoft.com/office/powerpoint/2010/main" val="1075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F52AB82-1B63-1E0D-6268-3547336DC5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702378"/>
              </p:ext>
            </p:extLst>
          </p:nvPr>
        </p:nvGraphicFramePr>
        <p:xfrm>
          <a:off x="661726" y="198782"/>
          <a:ext cx="10773782" cy="5034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7B819B-82EC-3123-8B4D-D047161F6095}"/>
              </a:ext>
            </a:extLst>
          </p:cNvPr>
          <p:cNvSpPr txBox="1"/>
          <p:nvPr/>
        </p:nvSpPr>
        <p:spPr>
          <a:xfrm>
            <a:off x="661726" y="5534561"/>
            <a:ext cx="11093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/>
              <a:t>8 out of Top 10 biggest export commodities </a:t>
            </a:r>
            <a:r>
              <a:rPr lang="is-IS" altLang="zh-CN" sz="2000" dirty="0"/>
              <a:t>in 2023 </a:t>
            </a:r>
            <a:r>
              <a:rPr lang="is-IS" sz="2000" dirty="0"/>
              <a:t>are seafood, including: </a:t>
            </a:r>
          </a:p>
          <a:p>
            <a:r>
              <a:rPr lang="is-IS" sz="20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/>
              <a:t>Greenland Halibut		Capelin (roe)		Salmon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/>
              <a:t>Mackrel			Redfish			</a:t>
            </a:r>
            <a:r>
              <a:rPr lang="is-IS" sz="2000" dirty="0" err="1"/>
              <a:t>Sea</a:t>
            </a:r>
            <a:r>
              <a:rPr lang="is-IS" sz="2000" dirty="0"/>
              <a:t> </a:t>
            </a:r>
            <a:r>
              <a:rPr lang="is-IS" sz="2000" dirty="0" err="1"/>
              <a:t>cucumber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33752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C9E9E-2409-979C-590C-7BC28CAB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2" y="357392"/>
            <a:ext cx="4043147" cy="6230798"/>
          </a:xfrm>
        </p:spPr>
        <p:txBody>
          <a:bodyPr>
            <a:normAutofit/>
          </a:bodyPr>
          <a:lstStyle/>
          <a:p>
            <a:r>
              <a:rPr lang="is-IS" sz="3700" dirty="0">
                <a:solidFill>
                  <a:srgbClr val="FFFFFF"/>
                </a:solidFill>
              </a:rPr>
              <a:t>Step 1: </a:t>
            </a:r>
            <a:br>
              <a:rPr lang="is-IS" sz="3700" dirty="0">
                <a:solidFill>
                  <a:srgbClr val="FFFFFF"/>
                </a:solidFill>
              </a:rPr>
            </a:br>
            <a:br>
              <a:rPr lang="is-IS" sz="3700" dirty="0">
                <a:solidFill>
                  <a:srgbClr val="FFFFFF"/>
                </a:solidFill>
              </a:rPr>
            </a:br>
            <a:r>
              <a:rPr lang="is-IS" sz="3700" dirty="0" err="1">
                <a:solidFill>
                  <a:srgbClr val="FFFFFF"/>
                </a:solidFill>
              </a:rPr>
              <a:t>Open</a:t>
            </a:r>
            <a:r>
              <a:rPr lang="is-IS" sz="3700" dirty="0">
                <a:solidFill>
                  <a:srgbClr val="FFFFFF"/>
                </a:solidFill>
              </a:rPr>
              <a:t> </a:t>
            </a:r>
            <a:r>
              <a:rPr lang="is-IS" sz="3700" dirty="0" err="1">
                <a:solidFill>
                  <a:srgbClr val="FFFFFF"/>
                </a:solidFill>
              </a:rPr>
              <a:t>the</a:t>
            </a:r>
            <a:r>
              <a:rPr lang="is-IS" sz="3700" dirty="0">
                <a:solidFill>
                  <a:srgbClr val="FFFFFF"/>
                </a:solidFill>
              </a:rPr>
              <a:t> Door –</a:t>
            </a:r>
            <a:br>
              <a:rPr lang="is-IS" sz="3700" dirty="0">
                <a:solidFill>
                  <a:srgbClr val="FFFFFF"/>
                </a:solidFill>
              </a:rPr>
            </a:br>
            <a:r>
              <a:rPr lang="is-IS" sz="3700" dirty="0">
                <a:solidFill>
                  <a:srgbClr val="FFFFFF"/>
                </a:solidFill>
              </a:rPr>
              <a:t> </a:t>
            </a:r>
            <a:br>
              <a:rPr lang="is-IS" sz="3700" dirty="0">
                <a:solidFill>
                  <a:srgbClr val="FFFFFF"/>
                </a:solidFill>
              </a:rPr>
            </a:br>
            <a:r>
              <a:rPr lang="is-IS" sz="4000" dirty="0" err="1">
                <a:solidFill>
                  <a:srgbClr val="FFFFFF"/>
                </a:solidFill>
              </a:rPr>
              <a:t>Approved</a:t>
            </a:r>
            <a:r>
              <a:rPr lang="is-IS" sz="4000" dirty="0">
                <a:solidFill>
                  <a:srgbClr val="FFFFFF"/>
                </a:solidFill>
              </a:rPr>
              <a:t> </a:t>
            </a:r>
            <a:r>
              <a:rPr lang="is-IS" sz="4000" dirty="0" err="1">
                <a:solidFill>
                  <a:srgbClr val="FFFFFF"/>
                </a:solidFill>
              </a:rPr>
              <a:t>products</a:t>
            </a:r>
            <a:r>
              <a:rPr lang="is-IS" sz="4000" dirty="0">
                <a:solidFill>
                  <a:srgbClr val="FFFFFF"/>
                </a:solidFill>
              </a:rPr>
              <a:t> </a:t>
            </a:r>
            <a:r>
              <a:rPr lang="is-IS" sz="4000" dirty="0" err="1">
                <a:solidFill>
                  <a:srgbClr val="FFFFFF"/>
                </a:solidFill>
              </a:rPr>
              <a:t>from</a:t>
            </a:r>
            <a:r>
              <a:rPr lang="is-IS" sz="4000" dirty="0">
                <a:solidFill>
                  <a:srgbClr val="FFFFFF"/>
                </a:solidFill>
              </a:rPr>
              <a:t> </a:t>
            </a:r>
            <a:r>
              <a:rPr lang="is-IS" sz="4000" dirty="0" err="1">
                <a:solidFill>
                  <a:srgbClr val="FFFFFF"/>
                </a:solidFill>
              </a:rPr>
              <a:t>the</a:t>
            </a:r>
            <a:r>
              <a:rPr lang="is-IS" sz="4000" dirty="0">
                <a:solidFill>
                  <a:srgbClr val="FFFFFF"/>
                </a:solidFill>
              </a:rPr>
              <a:t> </a:t>
            </a:r>
            <a:r>
              <a:rPr lang="is-IS" sz="4000" dirty="0" err="1">
                <a:solidFill>
                  <a:srgbClr val="FFFFFF"/>
                </a:solidFill>
              </a:rPr>
              <a:t>Approved</a:t>
            </a:r>
            <a:r>
              <a:rPr lang="is-IS" sz="4000" dirty="0">
                <a:solidFill>
                  <a:srgbClr val="FFFFFF"/>
                </a:solidFill>
              </a:rPr>
              <a:t> </a:t>
            </a:r>
            <a:r>
              <a:rPr lang="is-IS" sz="4000" dirty="0" err="1">
                <a:solidFill>
                  <a:srgbClr val="FFFFFF"/>
                </a:solidFill>
              </a:rPr>
              <a:t>manufacturers</a:t>
            </a:r>
            <a:br>
              <a:rPr lang="is-IS" sz="4000" dirty="0">
                <a:solidFill>
                  <a:srgbClr val="FFFFFF"/>
                </a:solidFill>
              </a:rPr>
            </a:br>
            <a:r>
              <a:rPr lang="is-IS" sz="4000" dirty="0" err="1">
                <a:solidFill>
                  <a:srgbClr val="FFFFFF"/>
                </a:solidFill>
              </a:rPr>
              <a:t>During</a:t>
            </a:r>
            <a:r>
              <a:rPr lang="is-IS" sz="4000" dirty="0">
                <a:solidFill>
                  <a:srgbClr val="FFFFFF"/>
                </a:solidFill>
              </a:rPr>
              <a:t> </a:t>
            </a:r>
            <a:r>
              <a:rPr lang="is-IS" sz="4000" dirty="0" err="1">
                <a:solidFill>
                  <a:srgbClr val="FFFFFF"/>
                </a:solidFill>
              </a:rPr>
              <a:t>their</a:t>
            </a:r>
            <a:r>
              <a:rPr lang="is-IS" sz="4000" dirty="0">
                <a:solidFill>
                  <a:srgbClr val="FFFFFF"/>
                </a:solidFill>
              </a:rPr>
              <a:t> </a:t>
            </a:r>
            <a:r>
              <a:rPr lang="is-IS" sz="4000" dirty="0" err="1">
                <a:solidFill>
                  <a:srgbClr val="FFFFFF"/>
                </a:solidFill>
              </a:rPr>
              <a:t>Validity</a:t>
            </a:r>
            <a:br>
              <a:rPr lang="is-IS" sz="3700" b="1" dirty="0">
                <a:solidFill>
                  <a:srgbClr val="FFFFFF"/>
                </a:solidFill>
              </a:rPr>
            </a:br>
            <a:endParaRPr lang="is-IS" sz="37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B4FF-1B18-39A7-F80A-A11857F55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004" y="550514"/>
            <a:ext cx="8215423" cy="585842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is-I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is-IS" dirty="0">
                <a:solidFill>
                  <a:srgbClr val="FF0000"/>
                </a:solidFill>
              </a:rPr>
              <a:t>Free Trade Agreement:  </a:t>
            </a:r>
            <a:r>
              <a:rPr lang="is-IS" sz="2600" dirty="0">
                <a:solidFill>
                  <a:srgbClr val="FF0000"/>
                </a:solidFill>
              </a:rPr>
              <a:t>Free Entry or Free Import tariff?</a:t>
            </a:r>
          </a:p>
          <a:p>
            <a:pPr marL="0" indent="0">
              <a:buNone/>
            </a:pPr>
            <a:endParaRPr lang="is-I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is-IS" dirty="0"/>
              <a:t>Country list for Icelandic Seafood Export to China:</a:t>
            </a:r>
            <a:endParaRPr lang="is-IS" dirty="0">
              <a:solidFill>
                <a:schemeClr val="accent1"/>
              </a:solidFill>
            </a:endParaRPr>
          </a:p>
          <a:p>
            <a:r>
              <a:rPr lang="is-IS" altLang="zh-CN" sz="2200" b="1" dirty="0"/>
              <a:t>List of Approved Aquatic Products</a:t>
            </a:r>
            <a:r>
              <a:rPr lang="is-IS" altLang="zh-CN" sz="2200" dirty="0"/>
              <a:t>: </a:t>
            </a:r>
            <a:r>
              <a:rPr lang="is-IS" altLang="zh-CN" sz="2200" dirty="0">
                <a:solidFill>
                  <a:schemeClr val="accent1"/>
                </a:solidFill>
                <a:hlinkClick r:id="rId3"/>
              </a:rPr>
              <a:t>http://43.248.49.223/index.aspx</a:t>
            </a:r>
            <a:endParaRPr lang="is-IS" altLang="zh-CN" sz="2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is-IS" altLang="zh-CN" sz="2200" dirty="0"/>
              <a:t>    - Products </a:t>
            </a:r>
            <a:r>
              <a:rPr lang="is-IS" altLang="zh-CN" sz="2200" dirty="0">
                <a:solidFill>
                  <a:srgbClr val="FF0000"/>
                </a:solidFill>
              </a:rPr>
              <a:t>vs </a:t>
            </a:r>
            <a:r>
              <a:rPr lang="is-IS" altLang="zh-CN" sz="2200" dirty="0"/>
              <a:t>Species:  </a:t>
            </a:r>
            <a:r>
              <a:rPr lang="is-IS" altLang="zh-CN" sz="2200" dirty="0">
                <a:solidFill>
                  <a:srgbClr val="FF0000"/>
                </a:solidFill>
              </a:rPr>
              <a:t>types of products </a:t>
            </a:r>
            <a:r>
              <a:rPr lang="en-US" altLang="zh-CN" sz="2200" dirty="0">
                <a:solidFill>
                  <a:srgbClr val="FF0000"/>
                </a:solidFill>
              </a:rPr>
              <a:t>of one </a:t>
            </a:r>
            <a:r>
              <a:rPr lang="is-IS" altLang="zh-CN" sz="2200" dirty="0" err="1">
                <a:solidFill>
                  <a:srgbClr val="FF0000"/>
                </a:solidFill>
              </a:rPr>
              <a:t>species</a:t>
            </a:r>
            <a:endParaRPr lang="is-IS" altLang="zh-CN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s-IS" altLang="zh-CN" sz="2200" dirty="0"/>
              <a:t>    - </a:t>
            </a:r>
            <a:r>
              <a:rPr lang="is-IS" altLang="zh-CN" sz="2200" dirty="0">
                <a:solidFill>
                  <a:srgbClr val="FF0000"/>
                </a:solidFill>
              </a:rPr>
              <a:t>Still some not yet</a:t>
            </a:r>
            <a:endParaRPr lang="is-IS" altLang="zh-CN" sz="2200" dirty="0"/>
          </a:p>
          <a:p>
            <a:r>
              <a:rPr lang="is-IS" altLang="zh-CN" sz="2200" b="1" dirty="0"/>
              <a:t>List of Approved Manufacturers: </a:t>
            </a:r>
            <a:r>
              <a:rPr lang="is-IS" altLang="zh-CN" sz="2200" dirty="0">
                <a:solidFill>
                  <a:schemeClr val="accent1"/>
                </a:solidFill>
                <a:hlinkClick r:id="rId4"/>
              </a:rPr>
              <a:t>https://ciferquery.singlewindow.cn/</a:t>
            </a:r>
            <a:endParaRPr lang="is-IS" altLang="zh-CN" sz="2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s-IS" altLang="zh-CN" sz="2000" dirty="0"/>
          </a:p>
          <a:p>
            <a:pPr marL="0" indent="0">
              <a:buNone/>
            </a:pPr>
            <a:r>
              <a:rPr lang="is-IS" altLang="zh-CN" dirty="0"/>
              <a:t>China Import Food Enterprise </a:t>
            </a:r>
            <a:r>
              <a:rPr lang="is-IS" altLang="zh-CN" dirty="0">
                <a:solidFill>
                  <a:srgbClr val="FF0000"/>
                </a:solidFill>
              </a:rPr>
              <a:t>Registration (CIFER) System</a:t>
            </a:r>
            <a:r>
              <a:rPr lang="is-IS" altLang="zh-CN" dirty="0"/>
              <a:t>: </a:t>
            </a:r>
          </a:p>
          <a:p>
            <a:r>
              <a:rPr lang="is-IS" altLang="zh-CN" sz="1900" dirty="0"/>
              <a:t>All-In-One:  Manufacturers – MAST – GACC (Administration of Customs of China)</a:t>
            </a:r>
          </a:p>
          <a:p>
            <a:r>
              <a:rPr lang="is-IS" altLang="zh-CN" sz="1900" dirty="0"/>
              <a:t>Registration of </a:t>
            </a:r>
            <a:r>
              <a:rPr lang="is-IS" altLang="zh-CN" sz="1900" dirty="0">
                <a:solidFill>
                  <a:srgbClr val="FF0000"/>
                </a:solidFill>
              </a:rPr>
              <a:t>Food manufacturer &amp; </a:t>
            </a:r>
            <a:r>
              <a:rPr lang="is-IS" altLang="zh-CN" sz="1900" dirty="0" err="1">
                <a:solidFill>
                  <a:srgbClr val="FF0000"/>
                </a:solidFill>
              </a:rPr>
              <a:t>its</a:t>
            </a:r>
            <a:r>
              <a:rPr lang="is-IS" altLang="zh-CN" sz="1900" dirty="0">
                <a:solidFill>
                  <a:srgbClr val="FF0000"/>
                </a:solidFill>
              </a:rPr>
              <a:t> food products</a:t>
            </a:r>
            <a:r>
              <a:rPr lang="is-IS" altLang="zh-CN" sz="1900" dirty="0"/>
              <a:t>: </a:t>
            </a:r>
          </a:p>
          <a:p>
            <a:pPr marL="0" indent="0">
              <a:buNone/>
            </a:pPr>
            <a:r>
              <a:rPr lang="is-IS" altLang="zh-CN" sz="1900" dirty="0">
                <a:solidFill>
                  <a:srgbClr val="FF0000"/>
                </a:solidFill>
              </a:rPr>
              <a:t>    - </a:t>
            </a:r>
            <a:r>
              <a:rPr lang="is-IS" altLang="zh-CN" sz="1900" dirty="0" err="1">
                <a:solidFill>
                  <a:srgbClr val="FF0000"/>
                </a:solidFill>
              </a:rPr>
              <a:t>Trader</a:t>
            </a:r>
            <a:r>
              <a:rPr lang="is-IS" altLang="zh-CN" sz="19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is-IS" altLang="zh-CN" sz="1900" dirty="0">
                <a:solidFill>
                  <a:srgbClr val="FF0000"/>
                </a:solidFill>
              </a:rPr>
              <a:t>    - </a:t>
            </a:r>
            <a:r>
              <a:rPr lang="is-IS" altLang="zh-CN" sz="1900" dirty="0" err="1">
                <a:solidFill>
                  <a:srgbClr val="FF0000"/>
                </a:solidFill>
              </a:rPr>
              <a:t>Pet</a:t>
            </a:r>
            <a:r>
              <a:rPr lang="is-IS" altLang="zh-CN" sz="1900" dirty="0">
                <a:solidFill>
                  <a:srgbClr val="FF0000"/>
                </a:solidFill>
              </a:rPr>
              <a:t> food?  Salmon egg?</a:t>
            </a:r>
          </a:p>
          <a:p>
            <a:pPr marL="0" indent="0">
              <a:buNone/>
            </a:pPr>
            <a:r>
              <a:rPr lang="is-IS" altLang="zh-CN" sz="1900" dirty="0">
                <a:solidFill>
                  <a:srgbClr val="FF0000"/>
                </a:solidFill>
              </a:rPr>
              <a:t>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/>
          <a:srcRect l="18411" t="22244" r="15336" b="11593"/>
          <a:stretch/>
        </p:blipFill>
        <p:spPr>
          <a:xfrm>
            <a:off x="11436812" y="967775"/>
            <a:ext cx="720809" cy="10842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45604" y="191500"/>
            <a:ext cx="8535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3200" dirty="0">
                <a:solidFill>
                  <a:schemeClr val="accent1"/>
                </a:solidFill>
              </a:rPr>
              <a:t>Approved Products from Approved Manufacturers</a:t>
            </a:r>
          </a:p>
        </p:txBody>
      </p:sp>
    </p:spTree>
    <p:extLst>
      <p:ext uri="{BB962C8B-B14F-4D97-AF65-F5344CB8AC3E}">
        <p14:creationId xmlns:p14="http://schemas.microsoft.com/office/powerpoint/2010/main" val="251266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7CCCD-BE73-D25C-C3A3-CEA48776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947" y="0"/>
            <a:ext cx="9833548" cy="1066802"/>
          </a:xfrm>
        </p:spPr>
        <p:txBody>
          <a:bodyPr anchor="b">
            <a:normAutofit fontScale="90000"/>
          </a:bodyPr>
          <a:lstStyle/>
          <a:p>
            <a:r>
              <a:rPr lang="is-IS" sz="3600" b="1" dirty="0">
                <a:solidFill>
                  <a:srgbClr val="0070C0"/>
                </a:solidFill>
              </a:rPr>
              <a:t>CIFER Registration  </a:t>
            </a:r>
            <a:r>
              <a:rPr lang="is-IS" sz="3600" dirty="0">
                <a:solidFill>
                  <a:schemeClr val="tx2"/>
                </a:solidFill>
                <a:latin typeface="Open Sans" panose="020B0606030504020204" pitchFamily="34" charset="0"/>
                <a:hlinkClick r:id="rId3"/>
              </a:rPr>
              <a:t>https://cifer.singlewindow.cn/</a:t>
            </a:r>
            <a:br>
              <a:rPr lang="is-IS" sz="3300" dirty="0">
                <a:solidFill>
                  <a:schemeClr val="tx2"/>
                </a:solidFill>
              </a:rPr>
            </a:br>
            <a:endParaRPr lang="is-IS" sz="33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226B8-61E2-24D5-A2D2-580B64CB1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" y="787173"/>
            <a:ext cx="12192000" cy="607082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is-IS" sz="2200" b="1" dirty="0">
                <a:solidFill>
                  <a:schemeClr val="tx2"/>
                </a:solidFill>
              </a:rPr>
              <a:t>Manufacturer Registration</a:t>
            </a:r>
          </a:p>
          <a:p>
            <a:pPr marL="0" indent="0">
              <a:buNone/>
            </a:pPr>
            <a:br>
              <a:rPr lang="is-IS" sz="1400" dirty="0">
                <a:solidFill>
                  <a:schemeClr val="tx2"/>
                </a:solidFill>
              </a:rPr>
            </a:br>
            <a:r>
              <a:rPr lang="is-IS" sz="1800" dirty="0">
                <a:solidFill>
                  <a:schemeClr val="tx2"/>
                </a:solidFill>
              </a:rPr>
              <a:t>1</a:t>
            </a:r>
            <a:r>
              <a:rPr lang="is-IS" sz="1800" b="1" dirty="0">
                <a:solidFill>
                  <a:schemeClr val="tx2"/>
                </a:solidFill>
              </a:rPr>
              <a:t>. MAST-Recommened</a:t>
            </a:r>
            <a:r>
              <a:rPr lang="is-IS" sz="1800" dirty="0">
                <a:solidFill>
                  <a:schemeClr val="tx2"/>
                </a:solidFill>
              </a:rPr>
              <a:t>: Manufacturer of </a:t>
            </a:r>
            <a:r>
              <a:rPr lang="is-IS" sz="1800" dirty="0" err="1">
                <a:solidFill>
                  <a:schemeClr val="tx2"/>
                </a:solidFill>
              </a:rPr>
              <a:t>the</a:t>
            </a:r>
            <a:r>
              <a:rPr lang="is-IS" sz="1800" dirty="0">
                <a:solidFill>
                  <a:schemeClr val="tx2"/>
                </a:solidFill>
              </a:rPr>
              <a:t> following </a:t>
            </a:r>
            <a:r>
              <a:rPr lang="is-IS" sz="1800" dirty="0">
                <a:solidFill>
                  <a:srgbClr val="FF0000"/>
                </a:solidFill>
              </a:rPr>
              <a:t>18 types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Animal products: </a:t>
            </a:r>
            <a:r>
              <a:rPr lang="en-US" sz="1800" dirty="0">
                <a:solidFill>
                  <a:srgbClr val="FF0000"/>
                </a:solidFill>
              </a:rPr>
              <a:t>meat </a:t>
            </a:r>
            <a:r>
              <a:rPr lang="en-US" sz="1800" dirty="0">
                <a:solidFill>
                  <a:schemeClr val="tx2"/>
                </a:solidFill>
              </a:rPr>
              <a:t>and meat products, casings, </a:t>
            </a:r>
            <a:r>
              <a:rPr lang="en-US" sz="1800" dirty="0">
                <a:solidFill>
                  <a:srgbClr val="FF0000"/>
                </a:solidFill>
              </a:rPr>
              <a:t>aquatic products</a:t>
            </a:r>
            <a:r>
              <a:rPr lang="en-US" sz="1800" dirty="0">
                <a:solidFill>
                  <a:schemeClr val="tx2"/>
                </a:solidFill>
              </a:rPr>
              <a:t>, dairy products, bird’s nests and bird’s nest products, bee products, eggs and egg products, 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Cereal products: edible oils and fats, oilseeds, stuffed pastry products, edible grains, milled grain industry products and malt, 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Vegetable and fruits: fresh and dehydrated vegetables and dried beans, condiments, nuts and seeds, dried fruits, unroasted coffee beans and cocoa beans, 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Special food: foods for special dietary purposes, and functional foods.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2. </a:t>
            </a:r>
            <a:r>
              <a:rPr lang="en-US" sz="1800" b="1" dirty="0">
                <a:solidFill>
                  <a:schemeClr val="tx2"/>
                </a:solidFill>
              </a:rPr>
              <a:t>Self-registration: </a:t>
            </a:r>
            <a:r>
              <a:rPr lang="en-US" sz="1800" dirty="0">
                <a:solidFill>
                  <a:schemeClr val="tx2"/>
                </a:solidFill>
              </a:rPr>
              <a:t>Manufacturers of the foods other than the above 18 types, e.g. </a:t>
            </a:r>
            <a:r>
              <a:rPr lang="en-US" sz="1800" dirty="0">
                <a:solidFill>
                  <a:srgbClr val="FF0000"/>
                </a:solidFill>
              </a:rPr>
              <a:t>drinks, chocolate, beverage</a:t>
            </a:r>
            <a:r>
              <a:rPr lang="en-US" sz="1800" dirty="0">
                <a:solidFill>
                  <a:schemeClr val="tx2"/>
                </a:solidFill>
              </a:rPr>
              <a:t>….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2200" b="1" dirty="0">
                <a:solidFill>
                  <a:schemeClr val="tx2"/>
                </a:solidFill>
              </a:rPr>
              <a:t>Product Registration: 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200" dirty="0"/>
              <a:t>Country’s approval list: </a:t>
            </a:r>
            <a:r>
              <a:rPr lang="en-US" altLang="zh-CN" sz="2200" dirty="0">
                <a:solidFill>
                  <a:srgbClr val="FF0000"/>
                </a:solidFill>
              </a:rPr>
              <a:t>Abalone? </a:t>
            </a:r>
            <a:r>
              <a:rPr lang="en-US" altLang="zh-CN" sz="2200" i="1" dirty="0" err="1">
                <a:solidFill>
                  <a:srgbClr val="FF0000"/>
                </a:solidFill>
              </a:rPr>
              <a:t>Skyrr</a:t>
            </a:r>
            <a:r>
              <a:rPr lang="en-US" altLang="zh-CN" sz="2200" i="1" dirty="0">
                <a:solidFill>
                  <a:srgbClr val="FF0000"/>
                </a:solidFill>
              </a:rPr>
              <a:t>? lamb offal?</a:t>
            </a:r>
          </a:p>
          <a:p>
            <a:r>
              <a:rPr lang="en-US" sz="2200" dirty="0"/>
              <a:t>Finding appropriate Harmonized system (HS) and China Inspection and Quarantine (CIQ) codes: </a:t>
            </a:r>
            <a:r>
              <a:rPr lang="en-US" altLang="zh-CN" sz="2200" dirty="0">
                <a:solidFill>
                  <a:srgbClr val="FF0000"/>
                </a:solidFill>
              </a:rPr>
              <a:t>Product specific</a:t>
            </a:r>
          </a:p>
          <a:p>
            <a:pPr marL="0" indent="0">
              <a:buNone/>
            </a:pPr>
            <a:r>
              <a:rPr lang="en-US" sz="2200" i="1" dirty="0">
                <a:solidFill>
                  <a:srgbClr val="FF0000"/>
                </a:solidFill>
              </a:rPr>
              <a:t>e.g.  Abalone  (wild caught – Farmed – endangered – live – frozen – dried – canned), Fish meal?</a:t>
            </a:r>
          </a:p>
          <a:p>
            <a:pPr marL="0" indent="0">
              <a:buNone/>
            </a:pPr>
            <a:endParaRPr lang="en-US" sz="2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</a:rPr>
              <a:t>Registration Video: </a:t>
            </a:r>
            <a:r>
              <a:rPr lang="en-US" sz="2200" dirty="0">
                <a:solidFill>
                  <a:schemeClr val="tx2"/>
                </a:solidFill>
                <a:hlinkClick r:id="rId4"/>
              </a:rPr>
              <a:t>http://jckspj.customs.gov.cn/spj/xxfw39/jkspjwscqyzcmd/5160505/index.html</a:t>
            </a: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</a:rPr>
              <a:t>Registration Helpdesk: </a:t>
            </a:r>
            <a:r>
              <a:rPr lang="en-US" sz="2200" dirty="0">
                <a:solidFill>
                  <a:schemeClr val="tx2"/>
                </a:solidFill>
                <a:hlinkClick r:id="rId5"/>
              </a:rPr>
              <a:t>eport@chinaport.gov.cn</a:t>
            </a:r>
            <a:endParaRPr lang="is-I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2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88CE9-F6FA-3BDE-592A-15BBB78F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9" y="1121753"/>
            <a:ext cx="3879939" cy="4461163"/>
          </a:xfrm>
        </p:spPr>
        <p:txBody>
          <a:bodyPr>
            <a:normAutofit/>
          </a:bodyPr>
          <a:lstStyle/>
          <a:p>
            <a:r>
              <a:rPr lang="is-IS" dirty="0">
                <a:solidFill>
                  <a:srgbClr val="FFFFFF"/>
                </a:solidFill>
              </a:rPr>
              <a:t>Step 2: </a:t>
            </a:r>
            <a:r>
              <a:rPr lang="is-IS" dirty="0" err="1">
                <a:solidFill>
                  <a:srgbClr val="FFFFFF"/>
                </a:solidFill>
              </a:rPr>
              <a:t>Push</a:t>
            </a:r>
            <a:r>
              <a:rPr lang="is-IS" dirty="0">
                <a:solidFill>
                  <a:srgbClr val="FFFFFF"/>
                </a:solidFill>
              </a:rPr>
              <a:t> In -</a:t>
            </a:r>
            <a:br>
              <a:rPr lang="is-IS" dirty="0">
                <a:solidFill>
                  <a:srgbClr val="FFFFFF"/>
                </a:solidFill>
              </a:rPr>
            </a:br>
            <a:br>
              <a:rPr lang="is-IS" dirty="0">
                <a:solidFill>
                  <a:srgbClr val="FFFFFF"/>
                </a:solidFill>
              </a:rPr>
            </a:br>
            <a:r>
              <a:rPr lang="is-IS" dirty="0" err="1">
                <a:solidFill>
                  <a:srgbClr val="FFFFFF"/>
                </a:solidFill>
              </a:rPr>
              <a:t>Prior</a:t>
            </a:r>
            <a:r>
              <a:rPr lang="is-IS" dirty="0">
                <a:solidFill>
                  <a:srgbClr val="FFFFFF"/>
                </a:solidFill>
              </a:rPr>
              <a:t> Check with </a:t>
            </a:r>
            <a:r>
              <a:rPr lang="is-IS" dirty="0" err="1">
                <a:solidFill>
                  <a:srgbClr val="FFFFFF"/>
                </a:solidFill>
              </a:rPr>
              <a:t>the</a:t>
            </a:r>
            <a:r>
              <a:rPr lang="is-IS" dirty="0">
                <a:solidFill>
                  <a:srgbClr val="FFFFFF"/>
                </a:solidFill>
              </a:rPr>
              <a:t> </a:t>
            </a:r>
            <a:r>
              <a:rPr lang="is-IS" dirty="0" err="1">
                <a:solidFill>
                  <a:srgbClr val="FFFFFF"/>
                </a:solidFill>
              </a:rPr>
              <a:t>Importer</a:t>
            </a:r>
            <a:r>
              <a:rPr lang="is-IS" dirty="0">
                <a:solidFill>
                  <a:srgbClr val="FFFFFF"/>
                </a:solidFill>
              </a:rPr>
              <a:t> </a:t>
            </a:r>
            <a:r>
              <a:rPr lang="is-IS" altLang="zh-CN" dirty="0" err="1">
                <a:solidFill>
                  <a:srgbClr val="FFFFFF"/>
                </a:solidFill>
              </a:rPr>
              <a:t>Before</a:t>
            </a:r>
            <a:r>
              <a:rPr lang="is-IS" altLang="zh-CN" dirty="0">
                <a:solidFill>
                  <a:srgbClr val="FFFFFF"/>
                </a:solidFill>
              </a:rPr>
              <a:t> </a:t>
            </a:r>
            <a:r>
              <a:rPr lang="is-IS" altLang="zh-CN" dirty="0" err="1">
                <a:solidFill>
                  <a:srgbClr val="FFFFFF"/>
                </a:solidFill>
              </a:rPr>
              <a:t>the</a:t>
            </a:r>
            <a:br>
              <a:rPr lang="is-IS" altLang="zh-CN" dirty="0">
                <a:solidFill>
                  <a:srgbClr val="FFFFFF"/>
                </a:solidFill>
              </a:rPr>
            </a:br>
            <a:r>
              <a:rPr lang="is-IS" altLang="zh-CN" dirty="0" err="1">
                <a:solidFill>
                  <a:srgbClr val="FFFFFF"/>
                </a:solidFill>
              </a:rPr>
              <a:t>Shipment</a:t>
            </a:r>
            <a:endParaRPr lang="is-I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D1571-3CDA-0881-C501-77FA8F453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689202"/>
            <a:ext cx="7985799" cy="634675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s-IS" altLang="zh-CN" sz="3600" b="1" dirty="0">
                <a:solidFill>
                  <a:srgbClr val="0070C0"/>
                </a:solidFill>
              </a:rPr>
              <a:t>Checkpoint 1/3</a:t>
            </a:r>
            <a:r>
              <a:rPr lang="is-IS" sz="3600" b="1" dirty="0">
                <a:solidFill>
                  <a:srgbClr val="0070C0"/>
                </a:solidFill>
              </a:rPr>
              <a:t>: Relevant Documents</a:t>
            </a:r>
          </a:p>
          <a:p>
            <a:pPr marL="0" indent="0">
              <a:buNone/>
            </a:pPr>
            <a:endParaRPr lang="is-I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is-IS" dirty="0">
                <a:solidFill>
                  <a:srgbClr val="FF0000"/>
                </a:solidFill>
              </a:rPr>
              <a:t>“</a:t>
            </a:r>
            <a:r>
              <a:rPr lang="is-IS" dirty="0" err="1">
                <a:solidFill>
                  <a:srgbClr val="FF0000"/>
                </a:solidFill>
              </a:rPr>
              <a:t>Can</a:t>
            </a:r>
            <a:r>
              <a:rPr lang="is-IS" dirty="0">
                <a:solidFill>
                  <a:srgbClr val="FF0000"/>
                </a:solidFill>
              </a:rPr>
              <a:t> </a:t>
            </a:r>
            <a:r>
              <a:rPr lang="is-IS" dirty="0" err="1">
                <a:solidFill>
                  <a:srgbClr val="FF0000"/>
                </a:solidFill>
              </a:rPr>
              <a:t>be</a:t>
            </a:r>
            <a:r>
              <a:rPr lang="zh-CN" altLang="is-IS" dirty="0">
                <a:solidFill>
                  <a:srgbClr val="FF0000"/>
                </a:solidFill>
              </a:rPr>
              <a:t> </a:t>
            </a:r>
            <a:r>
              <a:rPr lang="is-IS" altLang="zh-CN" dirty="0" err="1">
                <a:solidFill>
                  <a:srgbClr val="FF0000"/>
                </a:solidFill>
              </a:rPr>
              <a:t>e</a:t>
            </a:r>
            <a:r>
              <a:rPr lang="is-IS" dirty="0" err="1">
                <a:solidFill>
                  <a:srgbClr val="FF0000"/>
                </a:solidFill>
              </a:rPr>
              <a:t>xported</a:t>
            </a:r>
            <a:r>
              <a:rPr lang="is-IS" dirty="0">
                <a:solidFill>
                  <a:srgbClr val="FF0000"/>
                </a:solidFill>
              </a:rPr>
              <a:t>“ </a:t>
            </a:r>
            <a:r>
              <a:rPr lang="is-IS" sz="6600" dirty="0">
                <a:solidFill>
                  <a:srgbClr val="FF0000"/>
                </a:solidFill>
              </a:rPr>
              <a:t>≠</a:t>
            </a:r>
            <a:r>
              <a:rPr lang="is-IS" sz="4800" dirty="0">
                <a:solidFill>
                  <a:srgbClr val="FF0000"/>
                </a:solidFill>
              </a:rPr>
              <a:t> </a:t>
            </a:r>
            <a:r>
              <a:rPr lang="zh-CN" altLang="is-IS" dirty="0">
                <a:solidFill>
                  <a:srgbClr val="FF0000"/>
                </a:solidFill>
              </a:rPr>
              <a:t>”</a:t>
            </a:r>
            <a:r>
              <a:rPr lang="is-IS" dirty="0" err="1">
                <a:solidFill>
                  <a:srgbClr val="FF0000"/>
                </a:solidFill>
              </a:rPr>
              <a:t>Can</a:t>
            </a:r>
            <a:r>
              <a:rPr lang="is-IS" dirty="0">
                <a:solidFill>
                  <a:srgbClr val="FF0000"/>
                </a:solidFill>
              </a:rPr>
              <a:t> </a:t>
            </a:r>
            <a:r>
              <a:rPr lang="is-IS" altLang="zh-CN" dirty="0" err="1">
                <a:solidFill>
                  <a:srgbClr val="FF0000"/>
                </a:solidFill>
              </a:rPr>
              <a:t>be</a:t>
            </a:r>
            <a:r>
              <a:rPr lang="is-IS" altLang="zh-CN" dirty="0">
                <a:solidFill>
                  <a:srgbClr val="FF0000"/>
                </a:solidFill>
              </a:rPr>
              <a:t> </a:t>
            </a:r>
            <a:r>
              <a:rPr lang="is-IS" altLang="zh-CN" dirty="0" err="1">
                <a:solidFill>
                  <a:srgbClr val="FF0000"/>
                </a:solidFill>
              </a:rPr>
              <a:t>i</a:t>
            </a:r>
            <a:r>
              <a:rPr lang="is-IS" dirty="0" err="1">
                <a:solidFill>
                  <a:srgbClr val="FF0000"/>
                </a:solidFill>
              </a:rPr>
              <a:t>mported</a:t>
            </a:r>
            <a:r>
              <a:rPr lang="is-IS" dirty="0">
                <a:solidFill>
                  <a:srgbClr val="FF0000"/>
                </a:solidFill>
              </a:rPr>
              <a:t>“</a:t>
            </a:r>
          </a:p>
          <a:p>
            <a:pPr marL="0" indent="0">
              <a:buNone/>
            </a:pPr>
            <a:endParaRPr lang="is-IS" dirty="0"/>
          </a:p>
          <a:p>
            <a:r>
              <a:rPr lang="is-IS" dirty="0"/>
              <a:t> Health Certificate: </a:t>
            </a:r>
            <a:r>
              <a:rPr lang="is-IS" dirty="0">
                <a:solidFill>
                  <a:srgbClr val="FF0000"/>
                </a:solidFill>
              </a:rPr>
              <a:t>Synchronization of information</a:t>
            </a:r>
          </a:p>
          <a:p>
            <a:endParaRPr lang="is-IS" dirty="0">
              <a:solidFill>
                <a:srgbClr val="FF0000"/>
              </a:solidFill>
            </a:endParaRPr>
          </a:p>
          <a:p>
            <a:r>
              <a:rPr lang="is-IS" dirty="0"/>
              <a:t> Certificate of Origin: </a:t>
            </a:r>
            <a:r>
              <a:rPr lang="is-IS" dirty="0">
                <a:solidFill>
                  <a:srgbClr val="FF0000"/>
                </a:solidFill>
              </a:rPr>
              <a:t>by whom</a:t>
            </a:r>
          </a:p>
          <a:p>
            <a:endParaRPr lang="is-IS" dirty="0">
              <a:solidFill>
                <a:srgbClr val="FF0000"/>
              </a:solidFill>
            </a:endParaRPr>
          </a:p>
          <a:p>
            <a:r>
              <a:rPr lang="is-IS" dirty="0"/>
              <a:t> Declaration of </a:t>
            </a:r>
            <a:r>
              <a:rPr lang="is-IS" dirty="0" err="1"/>
              <a:t>Origin</a:t>
            </a:r>
            <a:r>
              <a:rPr lang="is-IS" dirty="0"/>
              <a:t>: </a:t>
            </a:r>
            <a:r>
              <a:rPr lang="is-IS" dirty="0" err="1">
                <a:solidFill>
                  <a:srgbClr val="FF0000"/>
                </a:solidFill>
              </a:rPr>
              <a:t>Approved</a:t>
            </a:r>
            <a:r>
              <a:rPr lang="is-IS" dirty="0">
                <a:solidFill>
                  <a:srgbClr val="FF0000"/>
                </a:solidFill>
              </a:rPr>
              <a:t> Exporters &amp; </a:t>
            </a:r>
            <a:r>
              <a:rPr lang="is-IS" altLang="zh-CN" dirty="0">
                <a:solidFill>
                  <a:srgbClr val="FF0000"/>
                </a:solidFill>
              </a:rPr>
              <a:t>Format</a:t>
            </a:r>
            <a:endParaRPr lang="is-IS" dirty="0">
              <a:solidFill>
                <a:srgbClr val="FF0000"/>
              </a:solidFill>
            </a:endParaRPr>
          </a:p>
          <a:p>
            <a:endParaRPr lang="is-IS" dirty="0">
              <a:solidFill>
                <a:srgbClr val="FF0000"/>
              </a:solidFill>
            </a:endParaRPr>
          </a:p>
          <a:p>
            <a:r>
              <a:rPr lang="is-IS" dirty="0"/>
              <a:t> Bill of lading: </a:t>
            </a:r>
            <a:r>
              <a:rPr lang="is-IS" dirty="0">
                <a:solidFill>
                  <a:srgbClr val="FF0000"/>
                </a:solidFill>
              </a:rPr>
              <a:t>transshipment</a:t>
            </a:r>
          </a:p>
          <a:p>
            <a:pPr marL="0" indent="0">
              <a:buNone/>
            </a:pPr>
            <a:endParaRPr lang="is-IS" dirty="0"/>
          </a:p>
          <a:p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CF004-6516-2116-CD19-647F1A712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191" y="822922"/>
            <a:ext cx="719390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4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109E8-2381-427C-BE40-C8B85B5E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9449"/>
            <a:ext cx="4083433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</a:t>
            </a:r>
            <a:r>
              <a:rPr lang="en-US" dirty="0">
                <a:solidFill>
                  <a:srgbClr val="FFFFFF"/>
                </a:solidFill>
              </a:rPr>
              <a:t>2:Push in -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Prior Check with </a:t>
            </a:r>
            <a:r>
              <a:rPr lang="en-US" dirty="0">
                <a:solidFill>
                  <a:srgbClr val="FFFFFF"/>
                </a:solidFill>
              </a:rPr>
              <a:t>the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Importer Before the Shipment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F54A4D-E6A4-7AB9-AC76-681D6CDECF1A}"/>
              </a:ext>
            </a:extLst>
          </p:cNvPr>
          <p:cNvSpPr txBox="1">
            <a:spLocks/>
          </p:cNvSpPr>
          <p:nvPr/>
        </p:nvSpPr>
        <p:spPr>
          <a:xfrm>
            <a:off x="4082902" y="0"/>
            <a:ext cx="8109098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 b="1" dirty="0">
                <a:solidFill>
                  <a:srgbClr val="0070C0"/>
                </a:solidFill>
              </a:rPr>
              <a:t>Checkpoint 2/3: Label /Packaging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b="1" dirty="0"/>
              <a:t>Aquatic product: </a:t>
            </a:r>
            <a:r>
              <a:rPr lang="en-US" sz="2000" dirty="0"/>
              <a:t>its </a:t>
            </a:r>
            <a:r>
              <a:rPr lang="en-US" sz="2000" dirty="0">
                <a:solidFill>
                  <a:srgbClr val="FF0000"/>
                </a:solidFill>
              </a:rPr>
              <a:t>inner and outer packaging </a:t>
            </a:r>
            <a:r>
              <a:rPr lang="en-US" sz="2000" dirty="0"/>
              <a:t>shall bear a secure, clear, and legible written identification in </a:t>
            </a:r>
            <a:r>
              <a:rPr lang="en-US" sz="2000" dirty="0">
                <a:solidFill>
                  <a:srgbClr val="FF0000"/>
                </a:solidFill>
              </a:rPr>
              <a:t>both Chinese and English</a:t>
            </a:r>
            <a:r>
              <a:rPr lang="en-US" sz="2000" dirty="0"/>
              <a:t>, or in </a:t>
            </a:r>
            <a:r>
              <a:rPr lang="en-US" sz="2000" dirty="0">
                <a:solidFill>
                  <a:srgbClr val="FF0000"/>
                </a:solidFill>
              </a:rPr>
              <a:t>Chinese and the language of the export country (region)</a:t>
            </a:r>
            <a:r>
              <a:rPr lang="en-US" sz="2000" dirty="0"/>
              <a:t>, indicating the following information: </a:t>
            </a:r>
          </a:p>
          <a:p>
            <a:r>
              <a:rPr lang="en-US" sz="2000" b="1" dirty="0"/>
              <a:t>For products: name of the goods </a:t>
            </a:r>
            <a:r>
              <a:rPr lang="en-US" sz="2000" dirty="0"/>
              <a:t>and </a:t>
            </a:r>
            <a:r>
              <a:rPr lang="en-US" sz="2000" b="1" dirty="0"/>
              <a:t>scientific name</a:t>
            </a:r>
            <a:r>
              <a:rPr lang="en-US" sz="2000" dirty="0"/>
              <a:t>, </a:t>
            </a:r>
            <a:r>
              <a:rPr lang="en-US" sz="2000" b="1" dirty="0"/>
              <a:t>specifications</a:t>
            </a:r>
            <a:r>
              <a:rPr lang="en-US" sz="2000" dirty="0"/>
              <a:t>, </a:t>
            </a:r>
            <a:r>
              <a:rPr lang="en-US" sz="2000" b="1" dirty="0"/>
              <a:t>production date</a:t>
            </a:r>
            <a:r>
              <a:rPr lang="en-US" sz="2000" dirty="0"/>
              <a:t>, </a:t>
            </a:r>
            <a:r>
              <a:rPr lang="en-US" sz="2000" b="1" dirty="0"/>
              <a:t>lot number</a:t>
            </a:r>
            <a:r>
              <a:rPr lang="en-US" sz="2000" dirty="0"/>
              <a:t>, </a:t>
            </a:r>
            <a:r>
              <a:rPr lang="en-US" sz="2000" b="1" dirty="0"/>
              <a:t>shelf life</a:t>
            </a:r>
            <a:r>
              <a:rPr lang="en-US" sz="2000" dirty="0"/>
              <a:t>, and </a:t>
            </a:r>
            <a:r>
              <a:rPr lang="en-US" sz="2000" b="1" dirty="0"/>
              <a:t>storage conditions</a:t>
            </a:r>
            <a:r>
              <a:rPr lang="en-US" sz="2000" dirty="0"/>
              <a:t>, </a:t>
            </a:r>
            <a:r>
              <a:rPr lang="en-US" sz="2000" b="1" dirty="0"/>
              <a:t>production method </a:t>
            </a:r>
            <a:r>
              <a:rPr lang="en-US" sz="2000" dirty="0"/>
              <a:t>(seawater fishing, freshwater fishing, or aquaculture), </a:t>
            </a:r>
            <a:r>
              <a:rPr lang="en-US" sz="2000" b="1" dirty="0"/>
              <a:t>production area </a:t>
            </a:r>
            <a:r>
              <a:rPr lang="en-US" sz="2000" dirty="0"/>
              <a:t>(sea area in the case of ocean fishing, country (region) in the case of freshwater fishing, or country (region) where the aquaculture product originates)</a:t>
            </a:r>
          </a:p>
          <a:p>
            <a:r>
              <a:rPr lang="en-US" sz="2000" b="1" dirty="0"/>
              <a:t>For manufacturer: </a:t>
            </a:r>
            <a:r>
              <a:rPr lang="en-US" sz="2000" dirty="0"/>
              <a:t>the </a:t>
            </a:r>
            <a:r>
              <a:rPr lang="en-US" sz="2000" b="1" dirty="0"/>
              <a:t>name</a:t>
            </a:r>
            <a:r>
              <a:rPr lang="en-US" sz="2000" dirty="0"/>
              <a:t>, </a:t>
            </a:r>
            <a:r>
              <a:rPr lang="en-US" sz="2000" b="1" dirty="0"/>
              <a:t>registration number</a:t>
            </a:r>
            <a:r>
              <a:rPr lang="en-US" sz="2000" dirty="0"/>
              <a:t>, and </a:t>
            </a:r>
            <a:r>
              <a:rPr lang="en-US" sz="2000" b="1" dirty="0"/>
              <a:t>address</a:t>
            </a:r>
            <a:r>
              <a:rPr lang="en-US" sz="2000" dirty="0"/>
              <a:t> (specific to state, province, or city) </a:t>
            </a:r>
            <a:r>
              <a:rPr lang="en-US" sz="2000" b="1" dirty="0"/>
              <a:t>of each production or processing enterprise involved </a:t>
            </a:r>
            <a:r>
              <a:rPr lang="en-US" sz="2000" dirty="0"/>
              <a:t>(including a fishing vessel, processing vessel, transport vessel, or an independent cold store), and </a:t>
            </a:r>
            <a:r>
              <a:rPr lang="en-US" sz="2000" b="1" dirty="0"/>
              <a:t>the place of destination </a:t>
            </a:r>
            <a:r>
              <a:rPr lang="en-US" sz="2000" dirty="0"/>
              <a:t>must be indicated as </a:t>
            </a:r>
            <a:r>
              <a:rPr lang="en-US" sz="2000" dirty="0">
                <a:solidFill>
                  <a:srgbClr val="FF0000"/>
                </a:solidFill>
              </a:rPr>
              <a:t>the People's Republic of China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label of an imported </a:t>
            </a:r>
            <a:r>
              <a:rPr lang="en-US" sz="2000" b="1" dirty="0"/>
              <a:t>dietary supplement or food for special dietary use </a:t>
            </a:r>
            <a:r>
              <a:rPr lang="en-US" sz="2000" dirty="0"/>
              <a:t>in Chinese must be </a:t>
            </a:r>
            <a:r>
              <a:rPr lang="en-US" sz="2000" b="1" dirty="0"/>
              <a:t>printed</a:t>
            </a:r>
            <a:r>
              <a:rPr lang="en-US" sz="2000" dirty="0"/>
              <a:t> on the smallest sales package, and shall not be affixed thereto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- Inner and outer packaging: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- </a:t>
            </a:r>
            <a:r>
              <a:rPr lang="is-IS" altLang="zh-CN" sz="2000" b="1" dirty="0" err="1">
                <a:solidFill>
                  <a:srgbClr val="FF0000"/>
                </a:solidFill>
              </a:rPr>
              <a:t>Chinese</a:t>
            </a:r>
            <a:r>
              <a:rPr lang="is-IS" altLang="zh-CN" sz="2000" b="1" dirty="0">
                <a:solidFill>
                  <a:srgbClr val="FF0000"/>
                </a:solidFill>
              </a:rPr>
              <a:t> </a:t>
            </a:r>
            <a:r>
              <a:rPr lang="is-IS" altLang="zh-CN" sz="2000" b="1" dirty="0" err="1">
                <a:solidFill>
                  <a:srgbClr val="FF0000"/>
                </a:solidFill>
              </a:rPr>
              <a:t>language</a:t>
            </a:r>
            <a:endParaRPr lang="is-IS" altLang="zh-CN" sz="2000" dirty="0"/>
          </a:p>
          <a:p>
            <a:r>
              <a:rPr lang="en-US" altLang="zh-TW" sz="2000" dirty="0"/>
              <a:t>Simplified / traditional Chinese: </a:t>
            </a:r>
            <a:r>
              <a:rPr lang="zh-CN" altLang="is-IS" sz="2000" dirty="0"/>
              <a:t>台湾海龟  </a:t>
            </a:r>
            <a:r>
              <a:rPr lang="is-IS" altLang="zh-CN" sz="2000" dirty="0"/>
              <a:t>/ </a:t>
            </a:r>
            <a:r>
              <a:rPr lang="zh-TW" altLang="is-IS" sz="2000" dirty="0"/>
              <a:t>臺灣</a:t>
            </a:r>
            <a:r>
              <a:rPr lang="zh-CN" altLang="is-IS" sz="2000" dirty="0"/>
              <a:t>海</a:t>
            </a:r>
            <a:r>
              <a:rPr lang="zh-TW" altLang="is-IS" sz="2000" dirty="0"/>
              <a:t>龜  </a:t>
            </a:r>
            <a:endParaRPr lang="en-US" altLang="zh-TW" sz="2000" dirty="0"/>
          </a:p>
          <a:p>
            <a:r>
              <a:rPr lang="en-US" sz="2000" dirty="0"/>
              <a:t>Several Chinese names: </a:t>
            </a:r>
            <a:r>
              <a:rPr lang="en-US" sz="2000" dirty="0">
                <a:solidFill>
                  <a:srgbClr val="FF0000"/>
                </a:solidFill>
              </a:rPr>
              <a:t>Willow leaf fish, Many spring fish, Hairy scale fish?</a:t>
            </a:r>
          </a:p>
        </p:txBody>
      </p:sp>
    </p:spTree>
    <p:extLst>
      <p:ext uri="{BB962C8B-B14F-4D97-AF65-F5344CB8AC3E}">
        <p14:creationId xmlns:p14="http://schemas.microsoft.com/office/powerpoint/2010/main" val="341588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C29505-E257-BDFE-C375-9AD8AF3D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F5EEC-21A8-45D3-826A-FAB8D411F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F56D27D-6201-C1CE-BB85-B1E05BD22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08837-FD49-F21F-2F82-3EF3379B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1670"/>
            <a:ext cx="3983531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</a:t>
            </a:r>
            <a:r>
              <a:rPr lang="en-US" dirty="0">
                <a:solidFill>
                  <a:srgbClr val="FFFFFF"/>
                </a:solidFill>
              </a:rPr>
              <a:t>2:Push in -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Prior Check with </a:t>
            </a:r>
            <a:r>
              <a:rPr lang="en-US" dirty="0">
                <a:solidFill>
                  <a:srgbClr val="FFFFFF"/>
                </a:solidFill>
              </a:rPr>
              <a:t>the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Importer Before the Shipment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1C6931BD-F024-30BD-DABB-1F5BD9AAC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8A3089-A011-2DEF-1180-97CA7B2915BB}"/>
              </a:ext>
            </a:extLst>
          </p:cNvPr>
          <p:cNvSpPr txBox="1">
            <a:spLocks/>
          </p:cNvSpPr>
          <p:nvPr/>
        </p:nvSpPr>
        <p:spPr>
          <a:xfrm>
            <a:off x="4167272" y="152402"/>
            <a:ext cx="8024728" cy="6191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Checkpoint 3/3: Changes &amp; Updates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CIFER System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 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Validity of registration: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5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year &amp;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3-6 months prior to expiry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lvl="1">
              <a:spcBef>
                <a:spcPts val="1000"/>
              </a:spcBef>
              <a:defRPr/>
            </a:pPr>
            <a:r>
              <a:rPr lang="en-US" sz="2200" dirty="0">
                <a:latin typeface="Calibri" panose="020F0502020204030204"/>
              </a:rPr>
              <a:t>Validity of products: </a:t>
            </a:r>
            <a:r>
              <a:rPr lang="en-US" sz="2200" dirty="0">
                <a:solidFill>
                  <a:srgbClr val="FF0000"/>
                </a:solidFill>
                <a:latin typeface="Calibri" panose="020F0502020204030204"/>
              </a:rPr>
              <a:t>Produced after approval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Changes to registration of manufacturer: modification or new application</a:t>
            </a:r>
            <a:br>
              <a:rPr lang="en-US" sz="2200" dirty="0">
                <a:solidFill>
                  <a:prstClr val="black"/>
                </a:solidFill>
              </a:rPr>
            </a:br>
            <a:endParaRPr lang="en-US" sz="2200" dirty="0">
              <a:solidFill>
                <a:prstClr val="black"/>
              </a:solidFill>
            </a:endParaRP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Changes to products: HS/CIQ code 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Declaration of Certificate: </a:t>
            </a:r>
            <a:r>
              <a:rPr lang="en-US" sz="2400" dirty="0">
                <a:solidFill>
                  <a:srgbClr val="FF0000"/>
                </a:solidFill>
              </a:rPr>
              <a:t>Updated registration with GACC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Chinese regulation: </a:t>
            </a:r>
            <a:r>
              <a:rPr lang="en-US" sz="2400" dirty="0">
                <a:solidFill>
                  <a:prstClr val="black"/>
                </a:solidFill>
              </a:rPr>
              <a:t>e.g. </a:t>
            </a:r>
            <a:r>
              <a:rPr lang="is-IS" altLang="zh-CN" sz="2400" dirty="0">
                <a:solidFill>
                  <a:prstClr val="black"/>
                </a:solidFill>
              </a:rPr>
              <a:t>COVID-19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Customs at entry ports:  Interpretation of requirements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Regional       </a:t>
            </a:r>
          </a:p>
          <a:p>
            <a:pPr lvl="1"/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79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C29505-E257-BDFE-C375-9AD8AF3D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F5EEC-21A8-45D3-826A-FAB8D411F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F56D27D-6201-C1CE-BB85-B1E05BD22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08837-FD49-F21F-2F82-3EF3379B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73" y="779797"/>
            <a:ext cx="2100745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dirty="0">
                <a:solidFill>
                  <a:srgbClr val="FFFFFF"/>
                </a:solidFill>
              </a:rPr>
              <a:t>Case 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of 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“Fire”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1C6931BD-F024-30BD-DABB-1F5BD9AAC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0C0C183-2AE6-235E-3218-21555841A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223165"/>
              </p:ext>
            </p:extLst>
          </p:nvPr>
        </p:nvGraphicFramePr>
        <p:xfrm>
          <a:off x="3360984" y="1667727"/>
          <a:ext cx="9706802" cy="445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4">
            <a:extLst>
              <a:ext uri="{FF2B5EF4-FFF2-40B4-BE49-F238E27FC236}">
                <a16:creationId xmlns:a16="http://schemas.microsoft.com/office/drawing/2014/main" id="{B09A2208-EC56-95EA-1F50-09B5C8A253FB}"/>
              </a:ext>
            </a:extLst>
          </p:cNvPr>
          <p:cNvSpPr txBox="1"/>
          <p:nvPr/>
        </p:nvSpPr>
        <p:spPr>
          <a:xfrm>
            <a:off x="3047163" y="3246846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s-IS" dirty="0"/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A9D8BBBD-C5AD-8FE4-B246-253BCBCB7144}"/>
              </a:ext>
            </a:extLst>
          </p:cNvPr>
          <p:cNvGrpSpPr/>
          <p:nvPr/>
        </p:nvGrpSpPr>
        <p:grpSpPr>
          <a:xfrm rot="2757720">
            <a:off x="7662286" y="3269139"/>
            <a:ext cx="673614" cy="962783"/>
            <a:chOff x="7141473" y="1871452"/>
            <a:chExt cx="673614" cy="575838"/>
          </a:xfrm>
        </p:grpSpPr>
        <p:sp>
          <p:nvSpPr>
            <p:cNvPr id="14" name="Arrow: Right 6">
              <a:extLst>
                <a:ext uri="{FF2B5EF4-FFF2-40B4-BE49-F238E27FC236}">
                  <a16:creationId xmlns:a16="http://schemas.microsoft.com/office/drawing/2014/main" id="{8DCC076C-989C-6326-ACCC-82853105434E}"/>
                </a:ext>
              </a:extLst>
            </p:cNvPr>
            <p:cNvSpPr/>
            <p:nvPr/>
          </p:nvSpPr>
          <p:spPr>
            <a:xfrm rot="5417085">
              <a:off x="7190361" y="1822564"/>
              <a:ext cx="575838" cy="67361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s-IS"/>
            </a:p>
          </p:txBody>
        </p:sp>
        <p:sp>
          <p:nvSpPr>
            <p:cNvPr id="15" name="Arrow: Right 4">
              <a:extLst>
                <a:ext uri="{FF2B5EF4-FFF2-40B4-BE49-F238E27FC236}">
                  <a16:creationId xmlns:a16="http://schemas.microsoft.com/office/drawing/2014/main" id="{3286A130-5FC8-7ED7-E08D-F3F709AF7D6E}"/>
                </a:ext>
              </a:extLst>
            </p:cNvPr>
            <p:cNvSpPr txBox="1"/>
            <p:nvPr/>
          </p:nvSpPr>
          <p:spPr>
            <a:xfrm rot="17085">
              <a:off x="7276626" y="1871453"/>
              <a:ext cx="404168" cy="403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/>
            </a:p>
          </p:txBody>
        </p:sp>
      </p:grpSp>
      <p:sp>
        <p:nvSpPr>
          <p:cNvPr id="16" name="TextBox 11">
            <a:extLst>
              <a:ext uri="{FF2B5EF4-FFF2-40B4-BE49-F238E27FC236}">
                <a16:creationId xmlns:a16="http://schemas.microsoft.com/office/drawing/2014/main" id="{C35A201F-912B-8B9A-BB6D-F1A8FB873041}"/>
              </a:ext>
            </a:extLst>
          </p:cNvPr>
          <p:cNvSpPr txBox="1"/>
          <p:nvPr/>
        </p:nvSpPr>
        <p:spPr>
          <a:xfrm>
            <a:off x="3043846" y="3245177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s-IS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351AF769-A6D2-1FEA-4855-6CD53B3C0CAB}"/>
              </a:ext>
            </a:extLst>
          </p:cNvPr>
          <p:cNvGrpSpPr/>
          <p:nvPr/>
        </p:nvGrpSpPr>
        <p:grpSpPr>
          <a:xfrm rot="10800000">
            <a:off x="5905816" y="3477245"/>
            <a:ext cx="673614" cy="831475"/>
            <a:chOff x="7141473" y="1871452"/>
            <a:chExt cx="673614" cy="575838"/>
          </a:xfrm>
          <a:solidFill>
            <a:schemeClr val="accent1"/>
          </a:solidFill>
        </p:grpSpPr>
        <p:sp>
          <p:nvSpPr>
            <p:cNvPr id="18" name="Arrow: Right 13">
              <a:extLst>
                <a:ext uri="{FF2B5EF4-FFF2-40B4-BE49-F238E27FC236}">
                  <a16:creationId xmlns:a16="http://schemas.microsoft.com/office/drawing/2014/main" id="{2AD3F73C-7BB1-3413-C21E-915C33F7B522}"/>
                </a:ext>
              </a:extLst>
            </p:cNvPr>
            <p:cNvSpPr/>
            <p:nvPr/>
          </p:nvSpPr>
          <p:spPr>
            <a:xfrm rot="5417085">
              <a:off x="7190361" y="1822564"/>
              <a:ext cx="575838" cy="67361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s-IS"/>
            </a:p>
          </p:txBody>
        </p:sp>
        <p:sp>
          <p:nvSpPr>
            <p:cNvPr id="19" name="Arrow: Right 4">
              <a:extLst>
                <a:ext uri="{FF2B5EF4-FFF2-40B4-BE49-F238E27FC236}">
                  <a16:creationId xmlns:a16="http://schemas.microsoft.com/office/drawing/2014/main" id="{8388DF07-24DD-90B6-51C3-6C7736F3625C}"/>
                </a:ext>
              </a:extLst>
            </p:cNvPr>
            <p:cNvSpPr txBox="1"/>
            <p:nvPr/>
          </p:nvSpPr>
          <p:spPr>
            <a:xfrm rot="17085">
              <a:off x="7276626" y="1871453"/>
              <a:ext cx="404168" cy="4030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/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B2899F69-E27A-4A0F-AAF4-0ADEAAFD4471}"/>
              </a:ext>
            </a:extLst>
          </p:cNvPr>
          <p:cNvGrpSpPr/>
          <p:nvPr/>
        </p:nvGrpSpPr>
        <p:grpSpPr>
          <a:xfrm>
            <a:off x="4932751" y="3482636"/>
            <a:ext cx="673614" cy="844088"/>
            <a:chOff x="7141473" y="1871452"/>
            <a:chExt cx="673614" cy="575838"/>
          </a:xfrm>
          <a:solidFill>
            <a:schemeClr val="accent2"/>
          </a:solidFill>
        </p:grpSpPr>
        <p:sp>
          <p:nvSpPr>
            <p:cNvPr id="21" name="Arrow: Right 19">
              <a:extLst>
                <a:ext uri="{FF2B5EF4-FFF2-40B4-BE49-F238E27FC236}">
                  <a16:creationId xmlns:a16="http://schemas.microsoft.com/office/drawing/2014/main" id="{B04B8675-D039-6BF1-00C1-2CD2F55D3547}"/>
                </a:ext>
              </a:extLst>
            </p:cNvPr>
            <p:cNvSpPr/>
            <p:nvPr/>
          </p:nvSpPr>
          <p:spPr>
            <a:xfrm rot="5417085">
              <a:off x="7190361" y="1822564"/>
              <a:ext cx="575838" cy="67361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s-IS"/>
            </a:p>
          </p:txBody>
        </p:sp>
        <p:sp>
          <p:nvSpPr>
            <p:cNvPr id="22" name="Arrow: Right 4">
              <a:extLst>
                <a:ext uri="{FF2B5EF4-FFF2-40B4-BE49-F238E27FC236}">
                  <a16:creationId xmlns:a16="http://schemas.microsoft.com/office/drawing/2014/main" id="{3D69D285-5BAB-45E1-15D1-FF52FE8FD682}"/>
                </a:ext>
              </a:extLst>
            </p:cNvPr>
            <p:cNvSpPr txBox="1"/>
            <p:nvPr/>
          </p:nvSpPr>
          <p:spPr>
            <a:xfrm rot="17085">
              <a:off x="7276626" y="1871453"/>
              <a:ext cx="404168" cy="4030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/>
            </a:p>
          </p:txBody>
        </p:sp>
      </p:grpSp>
      <p:sp>
        <p:nvSpPr>
          <p:cNvPr id="3" name="矩形 2"/>
          <p:cNvSpPr/>
          <p:nvPr/>
        </p:nvSpPr>
        <p:spPr>
          <a:xfrm>
            <a:off x="3583625" y="165671"/>
            <a:ext cx="8303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Since Nov 2021</a:t>
            </a:r>
            <a:r>
              <a:rPr lang="en-US" altLang="zh-CN" dirty="0">
                <a:solidFill>
                  <a:srgbClr val="FF0000"/>
                </a:solidFill>
              </a:rPr>
              <a:t>, 226,518 Kg Seafood from 11 Icelandic companies </a:t>
            </a:r>
            <a:r>
              <a:rPr lang="en-US" altLang="zh-CN" dirty="0"/>
              <a:t>were denied entry into China, because of </a:t>
            </a:r>
            <a:r>
              <a:rPr lang="en-US" altLang="zh-CN" dirty="0">
                <a:solidFill>
                  <a:srgbClr val="FF0000"/>
                </a:solidFill>
              </a:rPr>
              <a:t>faults in Labelling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FF0000"/>
                </a:solidFill>
              </a:rPr>
              <a:t>non-compliance between the goods and documents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FF0000"/>
                </a:solidFill>
              </a:rPr>
              <a:t>product defects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FF0000"/>
                </a:solidFill>
              </a:rPr>
              <a:t>packaging problem</a:t>
            </a:r>
            <a:r>
              <a:rPr lang="en-US" altLang="zh-C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75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lurry green and white background&#10;&#10;Description automatically generated">
            <a:extLst>
              <a:ext uri="{FF2B5EF4-FFF2-40B4-BE49-F238E27FC236}">
                <a16:creationId xmlns:a16="http://schemas.microsoft.com/office/drawing/2014/main" id="{2A8087C3-552A-537A-CC5A-BFB6E57DE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091" t="11526" b="186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s-IS" altLang="zh-CN" b="1" dirty="0" err="1">
                <a:solidFill>
                  <a:schemeClr val="accent1"/>
                </a:solidFill>
              </a:rPr>
              <a:t>Bon</a:t>
            </a:r>
            <a:r>
              <a:rPr lang="is-IS" altLang="zh-CN" b="1" dirty="0">
                <a:solidFill>
                  <a:schemeClr val="accent1"/>
                </a:solidFill>
              </a:rPr>
              <a:t> </a:t>
            </a:r>
            <a:r>
              <a:rPr lang="is-IS" altLang="zh-CN" b="1" dirty="0" err="1">
                <a:solidFill>
                  <a:schemeClr val="accent1"/>
                </a:solidFill>
              </a:rPr>
              <a:t>Voyage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内容占位符 2">
            <a:extLst>
              <a:ext uri="{FF2B5EF4-FFF2-40B4-BE49-F238E27FC236}">
                <a16:creationId xmlns:a16="http://schemas.microsoft.com/office/drawing/2014/main" id="{AE7CE048-136F-B19D-741F-F58B13F29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886152"/>
              </p:ext>
            </p:extLst>
          </p:nvPr>
        </p:nvGraphicFramePr>
        <p:xfrm>
          <a:off x="0" y="1825625"/>
          <a:ext cx="12192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3842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4212</TotalTime>
  <Words>991</Words>
  <Application>Microsoft Office PowerPoint</Application>
  <PresentationFormat>Widescreen</PresentationFormat>
  <Paragraphs>111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Office Theme</vt:lpstr>
      <vt:lpstr>Navigating Icelandic Seafood Export to China: Practical Issues &amp; Solutions </vt:lpstr>
      <vt:lpstr>PowerPoint Presentation</vt:lpstr>
      <vt:lpstr>Step 1:   Open the Door –   Approved products from the Approved manufacturers During their Validity </vt:lpstr>
      <vt:lpstr>CIFER Registration  https://cifer.singlewindow.cn/ </vt:lpstr>
      <vt:lpstr>Step 2: Push In -  Prior Check with the Importer Before the Shipment</vt:lpstr>
      <vt:lpstr>Step 2:Push in -   Prior Check with the Importer Before the Shipment </vt:lpstr>
      <vt:lpstr>Step 2:Push in -   Prior Check with the Importer Before the Shipment</vt:lpstr>
      <vt:lpstr>In   Case   of   “Fire”</vt:lpstr>
      <vt:lpstr>Bon Voyage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Export:  Only approved products from approved manufacturers</dc:title>
  <dc:creator>Petur Yang</dc:creator>
  <cp:lastModifiedBy>Petur Yang</cp:lastModifiedBy>
  <cp:revision>121</cp:revision>
  <cp:lastPrinted>2024-02-23T07:31:10Z</cp:lastPrinted>
  <dcterms:created xsi:type="dcterms:W3CDTF">2024-01-30T07:43:36Z</dcterms:created>
  <dcterms:modified xsi:type="dcterms:W3CDTF">2024-02-28T06:34:58Z</dcterms:modified>
</cp:coreProperties>
</file>