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7" r:id="rId5"/>
    <p:sldId id="291" r:id="rId6"/>
    <p:sldId id="273" r:id="rId7"/>
    <p:sldId id="323" r:id="rId8"/>
    <p:sldId id="335" r:id="rId9"/>
    <p:sldId id="336" r:id="rId10"/>
    <p:sldId id="338" r:id="rId11"/>
    <p:sldId id="337" r:id="rId12"/>
    <p:sldId id="339" r:id="rId13"/>
    <p:sldId id="349" r:id="rId14"/>
    <p:sldId id="331" r:id="rId15"/>
    <p:sldId id="324" r:id="rId16"/>
    <p:sldId id="330" r:id="rId17"/>
    <p:sldId id="292" r:id="rId18"/>
    <p:sldId id="325" r:id="rId19"/>
    <p:sldId id="322" r:id="rId20"/>
    <p:sldId id="313" r:id="rId21"/>
    <p:sldId id="334" r:id="rId22"/>
    <p:sldId id="340" r:id="rId23"/>
    <p:sldId id="341" r:id="rId24"/>
    <p:sldId id="342" r:id="rId25"/>
    <p:sldId id="343" r:id="rId26"/>
    <p:sldId id="344" r:id="rId27"/>
    <p:sldId id="345" r:id="rId28"/>
    <p:sldId id="347" r:id="rId29"/>
    <p:sldId id="317" r:id="rId30"/>
    <p:sldId id="34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4A"/>
    <a:srgbClr val="009999"/>
    <a:srgbClr val="616161"/>
    <a:srgbClr val="3F4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00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25AF2-FF61-4458-98BC-F15008CADE3D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EFF317A-8E61-48B1-9A05-311C15EB8006}">
      <dgm:prSet/>
      <dgm:spPr/>
      <dgm:t>
        <a:bodyPr/>
        <a:lstStyle/>
        <a:p>
          <a:r>
            <a:rPr lang="pt-BR"/>
            <a:t>þjónustugátt MAST – Umsókn 4.36</a:t>
          </a:r>
          <a:endParaRPr lang="en-US"/>
        </a:p>
      </dgm:t>
    </dgm:pt>
    <dgm:pt modelId="{BA43459C-F4CE-4225-8A6F-177D7AA825D0}" type="parTrans" cxnId="{D086F994-1E7A-4D75-895A-D8A761B3F2B9}">
      <dgm:prSet/>
      <dgm:spPr/>
      <dgm:t>
        <a:bodyPr/>
        <a:lstStyle/>
        <a:p>
          <a:endParaRPr lang="en-US"/>
        </a:p>
      </dgm:t>
    </dgm:pt>
    <dgm:pt modelId="{5DC2B991-A00D-427B-A5FA-96DE3EBF8F2E}" type="sibTrans" cxnId="{D086F994-1E7A-4D75-895A-D8A761B3F2B9}">
      <dgm:prSet/>
      <dgm:spPr/>
      <dgm:t>
        <a:bodyPr/>
        <a:lstStyle/>
        <a:p>
          <a:endParaRPr lang="en-US"/>
        </a:p>
      </dgm:t>
    </dgm:pt>
    <dgm:pt modelId="{C19333CA-EE00-44AB-8B47-C52B1E832631}">
      <dgm:prSet/>
      <dgm:spPr/>
      <dgm:t>
        <a:bodyPr/>
        <a:lstStyle/>
        <a:p>
          <a:r>
            <a:rPr lang="pt-BR">
              <a:latin typeface="Corbel"/>
            </a:rPr>
            <a:t>Aðgangur</a:t>
          </a:r>
          <a:r>
            <a:rPr lang="pt-BR"/>
            <a:t> að CIFER og beiðni um úttekt</a:t>
          </a:r>
          <a:endParaRPr lang="en-US"/>
        </a:p>
      </dgm:t>
    </dgm:pt>
    <dgm:pt modelId="{DF78027E-FC63-41BB-A18A-97117CFFBE83}" type="parTrans" cxnId="{150DBD99-013F-4FD1-A03A-2511A04C29A2}">
      <dgm:prSet/>
      <dgm:spPr/>
      <dgm:t>
        <a:bodyPr/>
        <a:lstStyle/>
        <a:p>
          <a:endParaRPr lang="en-US"/>
        </a:p>
      </dgm:t>
    </dgm:pt>
    <dgm:pt modelId="{0876F9D9-D486-443C-B689-22A2B1616BDD}" type="sibTrans" cxnId="{150DBD99-013F-4FD1-A03A-2511A04C29A2}">
      <dgm:prSet/>
      <dgm:spPr/>
      <dgm:t>
        <a:bodyPr/>
        <a:lstStyle/>
        <a:p>
          <a:endParaRPr lang="en-US"/>
        </a:p>
      </dgm:t>
    </dgm:pt>
    <dgm:pt modelId="{3D79E8A1-2560-48E6-AA64-69EC0CC05397}">
      <dgm:prSet/>
      <dgm:spPr/>
      <dgm:t>
        <a:bodyPr/>
        <a:lstStyle/>
        <a:p>
          <a:r>
            <a:rPr lang="is-IS"/>
            <a:t>Framleiðandi – Fyllir út umsókn i CIFER og skráir afurðir</a:t>
          </a:r>
          <a:endParaRPr lang="en-US"/>
        </a:p>
      </dgm:t>
    </dgm:pt>
    <dgm:pt modelId="{61E711DB-94F4-4203-99A2-6CB63C9CEDA1}" type="parTrans" cxnId="{31FE15A6-335C-48AE-9328-A4D8BF3B91E6}">
      <dgm:prSet/>
      <dgm:spPr/>
      <dgm:t>
        <a:bodyPr/>
        <a:lstStyle/>
        <a:p>
          <a:endParaRPr lang="en-US"/>
        </a:p>
      </dgm:t>
    </dgm:pt>
    <dgm:pt modelId="{1BE51E36-7BE1-4EF4-8CE0-4F2CDF2819E3}" type="sibTrans" cxnId="{31FE15A6-335C-48AE-9328-A4D8BF3B91E6}">
      <dgm:prSet/>
      <dgm:spPr/>
      <dgm:t>
        <a:bodyPr/>
        <a:lstStyle/>
        <a:p>
          <a:endParaRPr lang="en-US"/>
        </a:p>
      </dgm:t>
    </dgm:pt>
    <dgm:pt modelId="{C7F03484-31F0-474F-9D20-69B6F92D0B74}">
      <dgm:prSet/>
      <dgm:spPr/>
      <dgm:t>
        <a:bodyPr/>
        <a:lstStyle/>
        <a:p>
          <a:r>
            <a:rPr lang="is-IS"/>
            <a:t>MAST framkvæmir eftirlit – yfirfer umsókn og sendir áfram</a:t>
          </a:r>
          <a:endParaRPr lang="en-US"/>
        </a:p>
      </dgm:t>
    </dgm:pt>
    <dgm:pt modelId="{027752A4-2EEE-4277-BDAC-EFEC9E447B6B}" type="parTrans" cxnId="{AF0D37DC-B885-4400-B80B-1A6CBC68D58F}">
      <dgm:prSet/>
      <dgm:spPr/>
      <dgm:t>
        <a:bodyPr/>
        <a:lstStyle/>
        <a:p>
          <a:endParaRPr lang="en-US"/>
        </a:p>
      </dgm:t>
    </dgm:pt>
    <dgm:pt modelId="{150A6DEB-A8CE-4BE5-8227-2DEA178D8431}" type="sibTrans" cxnId="{AF0D37DC-B885-4400-B80B-1A6CBC68D58F}">
      <dgm:prSet/>
      <dgm:spPr/>
      <dgm:t>
        <a:bodyPr/>
        <a:lstStyle/>
        <a:p>
          <a:endParaRPr lang="en-US"/>
        </a:p>
      </dgm:t>
    </dgm:pt>
    <dgm:pt modelId="{2356277C-C2BE-45F0-A10A-B1E995E9FB86}">
      <dgm:prSet/>
      <dgm:spPr/>
      <dgm:t>
        <a:bodyPr/>
        <a:lstStyle/>
        <a:p>
          <a:r>
            <a:rPr lang="is-IS"/>
            <a:t>GACC – samþykkir/gerir athugasemdir/hafnar umsókn</a:t>
          </a:r>
        </a:p>
      </dgm:t>
    </dgm:pt>
    <dgm:pt modelId="{D9D54467-A26E-4D81-BEDC-4FA047705BA3}" type="parTrans" cxnId="{E3BCD894-156E-455F-931C-2776F3FF05A9}">
      <dgm:prSet/>
      <dgm:spPr/>
      <dgm:t>
        <a:bodyPr/>
        <a:lstStyle/>
        <a:p>
          <a:endParaRPr lang="is-IS"/>
        </a:p>
      </dgm:t>
    </dgm:pt>
    <dgm:pt modelId="{A261A444-06F5-4C00-9F37-39CD00FFEFB5}" type="sibTrans" cxnId="{E3BCD894-156E-455F-931C-2776F3FF05A9}">
      <dgm:prSet/>
      <dgm:spPr/>
      <dgm:t>
        <a:bodyPr/>
        <a:lstStyle/>
        <a:p>
          <a:endParaRPr lang="is-IS"/>
        </a:p>
      </dgm:t>
    </dgm:pt>
    <dgm:pt modelId="{BF96FF48-B5F5-4060-8BE1-9175A4F1A167}" type="pres">
      <dgm:prSet presAssocID="{02F25AF2-FF61-4458-98BC-F15008CADE3D}" presName="outerComposite" presStyleCnt="0">
        <dgm:presLayoutVars>
          <dgm:chMax val="5"/>
          <dgm:dir/>
          <dgm:resizeHandles val="exact"/>
        </dgm:presLayoutVars>
      </dgm:prSet>
      <dgm:spPr/>
    </dgm:pt>
    <dgm:pt modelId="{B58D6F69-88C0-42E0-B4BB-67C0EB421DFE}" type="pres">
      <dgm:prSet presAssocID="{02F25AF2-FF61-4458-98BC-F15008CADE3D}" presName="dummyMaxCanvas" presStyleCnt="0">
        <dgm:presLayoutVars/>
      </dgm:prSet>
      <dgm:spPr/>
    </dgm:pt>
    <dgm:pt modelId="{0FDCD581-6714-425A-9764-F099A9ADECC3}" type="pres">
      <dgm:prSet presAssocID="{02F25AF2-FF61-4458-98BC-F15008CADE3D}" presName="FiveNodes_1" presStyleLbl="node1" presStyleIdx="0" presStyleCnt="5">
        <dgm:presLayoutVars>
          <dgm:bulletEnabled val="1"/>
        </dgm:presLayoutVars>
      </dgm:prSet>
      <dgm:spPr/>
    </dgm:pt>
    <dgm:pt modelId="{236B2933-D7C3-4976-BB4A-D014944B849F}" type="pres">
      <dgm:prSet presAssocID="{02F25AF2-FF61-4458-98BC-F15008CADE3D}" presName="FiveNodes_2" presStyleLbl="node1" presStyleIdx="1" presStyleCnt="5">
        <dgm:presLayoutVars>
          <dgm:bulletEnabled val="1"/>
        </dgm:presLayoutVars>
      </dgm:prSet>
      <dgm:spPr/>
    </dgm:pt>
    <dgm:pt modelId="{A7A586C3-9C73-4520-A0E8-FFD6A67B119E}" type="pres">
      <dgm:prSet presAssocID="{02F25AF2-FF61-4458-98BC-F15008CADE3D}" presName="FiveNodes_3" presStyleLbl="node1" presStyleIdx="2" presStyleCnt="5">
        <dgm:presLayoutVars>
          <dgm:bulletEnabled val="1"/>
        </dgm:presLayoutVars>
      </dgm:prSet>
      <dgm:spPr/>
    </dgm:pt>
    <dgm:pt modelId="{D62A94D0-D520-48A1-847A-E6534D375D48}" type="pres">
      <dgm:prSet presAssocID="{02F25AF2-FF61-4458-98BC-F15008CADE3D}" presName="FiveNodes_4" presStyleLbl="node1" presStyleIdx="3" presStyleCnt="5">
        <dgm:presLayoutVars>
          <dgm:bulletEnabled val="1"/>
        </dgm:presLayoutVars>
      </dgm:prSet>
      <dgm:spPr/>
    </dgm:pt>
    <dgm:pt modelId="{4D09D57F-0459-4EAB-9A10-27DB75196281}" type="pres">
      <dgm:prSet presAssocID="{02F25AF2-FF61-4458-98BC-F15008CADE3D}" presName="FiveNodes_5" presStyleLbl="node1" presStyleIdx="4" presStyleCnt="5">
        <dgm:presLayoutVars>
          <dgm:bulletEnabled val="1"/>
        </dgm:presLayoutVars>
      </dgm:prSet>
      <dgm:spPr/>
    </dgm:pt>
    <dgm:pt modelId="{33B45BEC-32BB-4F86-B9D1-E6E71E754C08}" type="pres">
      <dgm:prSet presAssocID="{02F25AF2-FF61-4458-98BC-F15008CADE3D}" presName="FiveConn_1-2" presStyleLbl="fgAccFollowNode1" presStyleIdx="0" presStyleCnt="4">
        <dgm:presLayoutVars>
          <dgm:bulletEnabled val="1"/>
        </dgm:presLayoutVars>
      </dgm:prSet>
      <dgm:spPr/>
    </dgm:pt>
    <dgm:pt modelId="{5631659A-F51F-4583-AE4B-A1452FA72EE3}" type="pres">
      <dgm:prSet presAssocID="{02F25AF2-FF61-4458-98BC-F15008CADE3D}" presName="FiveConn_2-3" presStyleLbl="fgAccFollowNode1" presStyleIdx="1" presStyleCnt="4">
        <dgm:presLayoutVars>
          <dgm:bulletEnabled val="1"/>
        </dgm:presLayoutVars>
      </dgm:prSet>
      <dgm:spPr/>
    </dgm:pt>
    <dgm:pt modelId="{54B8B2B1-A92C-4693-8287-34C770C07973}" type="pres">
      <dgm:prSet presAssocID="{02F25AF2-FF61-4458-98BC-F15008CADE3D}" presName="FiveConn_3-4" presStyleLbl="fgAccFollowNode1" presStyleIdx="2" presStyleCnt="4">
        <dgm:presLayoutVars>
          <dgm:bulletEnabled val="1"/>
        </dgm:presLayoutVars>
      </dgm:prSet>
      <dgm:spPr/>
    </dgm:pt>
    <dgm:pt modelId="{42BDAA16-EEE6-4D13-B005-A7854DB05394}" type="pres">
      <dgm:prSet presAssocID="{02F25AF2-FF61-4458-98BC-F15008CADE3D}" presName="FiveConn_4-5" presStyleLbl="fgAccFollowNode1" presStyleIdx="3" presStyleCnt="4">
        <dgm:presLayoutVars>
          <dgm:bulletEnabled val="1"/>
        </dgm:presLayoutVars>
      </dgm:prSet>
      <dgm:spPr/>
    </dgm:pt>
    <dgm:pt modelId="{CE94285A-484F-4C23-B80B-573F79250CE7}" type="pres">
      <dgm:prSet presAssocID="{02F25AF2-FF61-4458-98BC-F15008CADE3D}" presName="FiveNodes_1_text" presStyleLbl="node1" presStyleIdx="4" presStyleCnt="5">
        <dgm:presLayoutVars>
          <dgm:bulletEnabled val="1"/>
        </dgm:presLayoutVars>
      </dgm:prSet>
      <dgm:spPr/>
    </dgm:pt>
    <dgm:pt modelId="{09176D0E-3A6F-4EA6-89DF-448498BC84A7}" type="pres">
      <dgm:prSet presAssocID="{02F25AF2-FF61-4458-98BC-F15008CADE3D}" presName="FiveNodes_2_text" presStyleLbl="node1" presStyleIdx="4" presStyleCnt="5">
        <dgm:presLayoutVars>
          <dgm:bulletEnabled val="1"/>
        </dgm:presLayoutVars>
      </dgm:prSet>
      <dgm:spPr/>
    </dgm:pt>
    <dgm:pt modelId="{D83772F6-BBD4-40C7-99B5-C89C743EC51F}" type="pres">
      <dgm:prSet presAssocID="{02F25AF2-FF61-4458-98BC-F15008CADE3D}" presName="FiveNodes_3_text" presStyleLbl="node1" presStyleIdx="4" presStyleCnt="5">
        <dgm:presLayoutVars>
          <dgm:bulletEnabled val="1"/>
        </dgm:presLayoutVars>
      </dgm:prSet>
      <dgm:spPr/>
    </dgm:pt>
    <dgm:pt modelId="{75E28F98-ED6D-4FB9-BD33-EF1E36B27F93}" type="pres">
      <dgm:prSet presAssocID="{02F25AF2-FF61-4458-98BC-F15008CADE3D}" presName="FiveNodes_4_text" presStyleLbl="node1" presStyleIdx="4" presStyleCnt="5">
        <dgm:presLayoutVars>
          <dgm:bulletEnabled val="1"/>
        </dgm:presLayoutVars>
      </dgm:prSet>
      <dgm:spPr/>
    </dgm:pt>
    <dgm:pt modelId="{34D49DD4-BA3C-4890-AA9E-1702E2A85D59}" type="pres">
      <dgm:prSet presAssocID="{02F25AF2-FF61-4458-98BC-F15008CADE3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FE71A0E-D7FF-46C8-BABB-FC3930724599}" type="presOf" srcId="{3D79E8A1-2560-48E6-AA64-69EC0CC05397}" destId="{A7A586C3-9C73-4520-A0E8-FFD6A67B119E}" srcOrd="0" destOrd="0" presId="urn:microsoft.com/office/officeart/2005/8/layout/vProcess5"/>
    <dgm:cxn modelId="{1BF7FB22-914B-496F-B1C8-A8873F8323C9}" type="presOf" srcId="{3D79E8A1-2560-48E6-AA64-69EC0CC05397}" destId="{D83772F6-BBD4-40C7-99B5-C89C743EC51F}" srcOrd="1" destOrd="0" presId="urn:microsoft.com/office/officeart/2005/8/layout/vProcess5"/>
    <dgm:cxn modelId="{4F06BE69-FA22-40F0-9F04-5985E9074359}" type="presOf" srcId="{02F25AF2-FF61-4458-98BC-F15008CADE3D}" destId="{BF96FF48-B5F5-4060-8BE1-9175A4F1A167}" srcOrd="0" destOrd="0" presId="urn:microsoft.com/office/officeart/2005/8/layout/vProcess5"/>
    <dgm:cxn modelId="{F4F23259-AD50-47AA-9CF0-F500E754DA62}" type="presOf" srcId="{3EFF317A-8E61-48B1-9A05-311C15EB8006}" destId="{0FDCD581-6714-425A-9764-F099A9ADECC3}" srcOrd="0" destOrd="0" presId="urn:microsoft.com/office/officeart/2005/8/layout/vProcess5"/>
    <dgm:cxn modelId="{2025B97A-258F-4E8F-B819-A23213C0B778}" type="presOf" srcId="{C19333CA-EE00-44AB-8B47-C52B1E832631}" destId="{09176D0E-3A6F-4EA6-89DF-448498BC84A7}" srcOrd="1" destOrd="0" presId="urn:microsoft.com/office/officeart/2005/8/layout/vProcess5"/>
    <dgm:cxn modelId="{0D5F947E-B826-4FE3-97EE-45B1786882A3}" type="presOf" srcId="{C19333CA-EE00-44AB-8B47-C52B1E832631}" destId="{236B2933-D7C3-4976-BB4A-D014944B849F}" srcOrd="0" destOrd="0" presId="urn:microsoft.com/office/officeart/2005/8/layout/vProcess5"/>
    <dgm:cxn modelId="{BD93348B-D4EB-4792-9083-B22C63ADF40F}" type="presOf" srcId="{2356277C-C2BE-45F0-A10A-B1E995E9FB86}" destId="{34D49DD4-BA3C-4890-AA9E-1702E2A85D59}" srcOrd="1" destOrd="0" presId="urn:microsoft.com/office/officeart/2005/8/layout/vProcess5"/>
    <dgm:cxn modelId="{F2AF1990-B102-4F83-B1ED-D0FAF66DFB0D}" type="presOf" srcId="{150A6DEB-A8CE-4BE5-8227-2DEA178D8431}" destId="{42BDAA16-EEE6-4D13-B005-A7854DB05394}" srcOrd="0" destOrd="0" presId="urn:microsoft.com/office/officeart/2005/8/layout/vProcess5"/>
    <dgm:cxn modelId="{E3BCD894-156E-455F-931C-2776F3FF05A9}" srcId="{02F25AF2-FF61-4458-98BC-F15008CADE3D}" destId="{2356277C-C2BE-45F0-A10A-B1E995E9FB86}" srcOrd="4" destOrd="0" parTransId="{D9D54467-A26E-4D81-BEDC-4FA047705BA3}" sibTransId="{A261A444-06F5-4C00-9F37-39CD00FFEFB5}"/>
    <dgm:cxn modelId="{D086F994-1E7A-4D75-895A-D8A761B3F2B9}" srcId="{02F25AF2-FF61-4458-98BC-F15008CADE3D}" destId="{3EFF317A-8E61-48B1-9A05-311C15EB8006}" srcOrd="0" destOrd="0" parTransId="{BA43459C-F4CE-4225-8A6F-177D7AA825D0}" sibTransId="{5DC2B991-A00D-427B-A5FA-96DE3EBF8F2E}"/>
    <dgm:cxn modelId="{150DBD99-013F-4FD1-A03A-2511A04C29A2}" srcId="{02F25AF2-FF61-4458-98BC-F15008CADE3D}" destId="{C19333CA-EE00-44AB-8B47-C52B1E832631}" srcOrd="1" destOrd="0" parTransId="{DF78027E-FC63-41BB-A18A-97117CFFBE83}" sibTransId="{0876F9D9-D486-443C-B689-22A2B1616BDD}"/>
    <dgm:cxn modelId="{27D3FA9C-8F5F-4E89-B551-C081601FCEB3}" type="presOf" srcId="{1BE51E36-7BE1-4EF4-8CE0-4F2CDF2819E3}" destId="{54B8B2B1-A92C-4693-8287-34C770C07973}" srcOrd="0" destOrd="0" presId="urn:microsoft.com/office/officeart/2005/8/layout/vProcess5"/>
    <dgm:cxn modelId="{31FE15A6-335C-48AE-9328-A4D8BF3B91E6}" srcId="{02F25AF2-FF61-4458-98BC-F15008CADE3D}" destId="{3D79E8A1-2560-48E6-AA64-69EC0CC05397}" srcOrd="2" destOrd="0" parTransId="{61E711DB-94F4-4203-99A2-6CB63C9CEDA1}" sibTransId="{1BE51E36-7BE1-4EF4-8CE0-4F2CDF2819E3}"/>
    <dgm:cxn modelId="{2F1AD7B1-48EF-4227-9D80-F5BCFE671479}" type="presOf" srcId="{0876F9D9-D486-443C-B689-22A2B1616BDD}" destId="{5631659A-F51F-4583-AE4B-A1452FA72EE3}" srcOrd="0" destOrd="0" presId="urn:microsoft.com/office/officeart/2005/8/layout/vProcess5"/>
    <dgm:cxn modelId="{7D8AC3B6-BF10-4C80-BB8C-271A1CA12888}" type="presOf" srcId="{5DC2B991-A00D-427B-A5FA-96DE3EBF8F2E}" destId="{33B45BEC-32BB-4F86-B9D1-E6E71E754C08}" srcOrd="0" destOrd="0" presId="urn:microsoft.com/office/officeart/2005/8/layout/vProcess5"/>
    <dgm:cxn modelId="{D3E68CC0-D87D-424D-96BF-66D495FE2E47}" type="presOf" srcId="{3EFF317A-8E61-48B1-9A05-311C15EB8006}" destId="{CE94285A-484F-4C23-B80B-573F79250CE7}" srcOrd="1" destOrd="0" presId="urn:microsoft.com/office/officeart/2005/8/layout/vProcess5"/>
    <dgm:cxn modelId="{3970FEC9-B651-4D0E-A37B-0A7AC8E4637B}" type="presOf" srcId="{C7F03484-31F0-474F-9D20-69B6F92D0B74}" destId="{75E28F98-ED6D-4FB9-BD33-EF1E36B27F93}" srcOrd="1" destOrd="0" presId="urn:microsoft.com/office/officeart/2005/8/layout/vProcess5"/>
    <dgm:cxn modelId="{C4E4FECF-62CE-4D55-A4B7-1BC22E7E4361}" type="presOf" srcId="{C7F03484-31F0-474F-9D20-69B6F92D0B74}" destId="{D62A94D0-D520-48A1-847A-E6534D375D48}" srcOrd="0" destOrd="0" presId="urn:microsoft.com/office/officeart/2005/8/layout/vProcess5"/>
    <dgm:cxn modelId="{AF0D37DC-B885-4400-B80B-1A6CBC68D58F}" srcId="{02F25AF2-FF61-4458-98BC-F15008CADE3D}" destId="{C7F03484-31F0-474F-9D20-69B6F92D0B74}" srcOrd="3" destOrd="0" parTransId="{027752A4-2EEE-4277-BDAC-EFEC9E447B6B}" sibTransId="{150A6DEB-A8CE-4BE5-8227-2DEA178D8431}"/>
    <dgm:cxn modelId="{CCB6BCF7-0B58-4863-A85E-B9940DB5B300}" type="presOf" srcId="{2356277C-C2BE-45F0-A10A-B1E995E9FB86}" destId="{4D09D57F-0459-4EAB-9A10-27DB75196281}" srcOrd="0" destOrd="0" presId="urn:microsoft.com/office/officeart/2005/8/layout/vProcess5"/>
    <dgm:cxn modelId="{1F2B173E-23B6-48B4-8671-6EF7A034F336}" type="presParOf" srcId="{BF96FF48-B5F5-4060-8BE1-9175A4F1A167}" destId="{B58D6F69-88C0-42E0-B4BB-67C0EB421DFE}" srcOrd="0" destOrd="0" presId="urn:microsoft.com/office/officeart/2005/8/layout/vProcess5"/>
    <dgm:cxn modelId="{98F3954E-5B56-4A81-A3ED-EAFCFF6D2AA9}" type="presParOf" srcId="{BF96FF48-B5F5-4060-8BE1-9175A4F1A167}" destId="{0FDCD581-6714-425A-9764-F099A9ADECC3}" srcOrd="1" destOrd="0" presId="urn:microsoft.com/office/officeart/2005/8/layout/vProcess5"/>
    <dgm:cxn modelId="{B4F415B0-3C1B-410A-9631-D223B80B1113}" type="presParOf" srcId="{BF96FF48-B5F5-4060-8BE1-9175A4F1A167}" destId="{236B2933-D7C3-4976-BB4A-D014944B849F}" srcOrd="2" destOrd="0" presId="urn:microsoft.com/office/officeart/2005/8/layout/vProcess5"/>
    <dgm:cxn modelId="{8B7F72F9-7C3F-460B-8CA8-61B29EDE55D0}" type="presParOf" srcId="{BF96FF48-B5F5-4060-8BE1-9175A4F1A167}" destId="{A7A586C3-9C73-4520-A0E8-FFD6A67B119E}" srcOrd="3" destOrd="0" presId="urn:microsoft.com/office/officeart/2005/8/layout/vProcess5"/>
    <dgm:cxn modelId="{5EFC7226-2648-4312-B171-91ACDDDEDC72}" type="presParOf" srcId="{BF96FF48-B5F5-4060-8BE1-9175A4F1A167}" destId="{D62A94D0-D520-48A1-847A-E6534D375D48}" srcOrd="4" destOrd="0" presId="urn:microsoft.com/office/officeart/2005/8/layout/vProcess5"/>
    <dgm:cxn modelId="{675B6AA8-C5E5-4DD4-A308-1F341E2125EF}" type="presParOf" srcId="{BF96FF48-B5F5-4060-8BE1-9175A4F1A167}" destId="{4D09D57F-0459-4EAB-9A10-27DB75196281}" srcOrd="5" destOrd="0" presId="urn:microsoft.com/office/officeart/2005/8/layout/vProcess5"/>
    <dgm:cxn modelId="{BC143478-8BE7-4EE8-951D-A2FAE2E4845A}" type="presParOf" srcId="{BF96FF48-B5F5-4060-8BE1-9175A4F1A167}" destId="{33B45BEC-32BB-4F86-B9D1-E6E71E754C08}" srcOrd="6" destOrd="0" presId="urn:microsoft.com/office/officeart/2005/8/layout/vProcess5"/>
    <dgm:cxn modelId="{793CEF41-1C65-48F9-B1FC-75F70B40F22D}" type="presParOf" srcId="{BF96FF48-B5F5-4060-8BE1-9175A4F1A167}" destId="{5631659A-F51F-4583-AE4B-A1452FA72EE3}" srcOrd="7" destOrd="0" presId="urn:microsoft.com/office/officeart/2005/8/layout/vProcess5"/>
    <dgm:cxn modelId="{CFABC8C2-58A7-47B1-AA0B-27E5854684C4}" type="presParOf" srcId="{BF96FF48-B5F5-4060-8BE1-9175A4F1A167}" destId="{54B8B2B1-A92C-4693-8287-34C770C07973}" srcOrd="8" destOrd="0" presId="urn:microsoft.com/office/officeart/2005/8/layout/vProcess5"/>
    <dgm:cxn modelId="{EBBDFE7C-C045-4967-884F-BE600F6869B1}" type="presParOf" srcId="{BF96FF48-B5F5-4060-8BE1-9175A4F1A167}" destId="{42BDAA16-EEE6-4D13-B005-A7854DB05394}" srcOrd="9" destOrd="0" presId="urn:microsoft.com/office/officeart/2005/8/layout/vProcess5"/>
    <dgm:cxn modelId="{057A2B8F-4C06-4BF7-AE4E-9C59E21432C4}" type="presParOf" srcId="{BF96FF48-B5F5-4060-8BE1-9175A4F1A167}" destId="{CE94285A-484F-4C23-B80B-573F79250CE7}" srcOrd="10" destOrd="0" presId="urn:microsoft.com/office/officeart/2005/8/layout/vProcess5"/>
    <dgm:cxn modelId="{59564BE1-34EA-40BF-88CA-A2703826333C}" type="presParOf" srcId="{BF96FF48-B5F5-4060-8BE1-9175A4F1A167}" destId="{09176D0E-3A6F-4EA6-89DF-448498BC84A7}" srcOrd="11" destOrd="0" presId="urn:microsoft.com/office/officeart/2005/8/layout/vProcess5"/>
    <dgm:cxn modelId="{4226069B-32CA-46E8-87B9-BC6E2F4D2402}" type="presParOf" srcId="{BF96FF48-B5F5-4060-8BE1-9175A4F1A167}" destId="{D83772F6-BBD4-40C7-99B5-C89C743EC51F}" srcOrd="12" destOrd="0" presId="urn:microsoft.com/office/officeart/2005/8/layout/vProcess5"/>
    <dgm:cxn modelId="{55478698-0394-4AA3-935F-C05F6835EBB4}" type="presParOf" srcId="{BF96FF48-B5F5-4060-8BE1-9175A4F1A167}" destId="{75E28F98-ED6D-4FB9-BD33-EF1E36B27F93}" srcOrd="13" destOrd="0" presId="urn:microsoft.com/office/officeart/2005/8/layout/vProcess5"/>
    <dgm:cxn modelId="{396F65A7-7530-401D-93AB-EAB36508A33C}" type="presParOf" srcId="{BF96FF48-B5F5-4060-8BE1-9175A4F1A167}" destId="{34D49DD4-BA3C-4890-AA9E-1702E2A85D5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CD581-6714-425A-9764-F099A9ADECC3}">
      <dsp:nvSpPr>
        <dsp:cNvPr id="0" name=""/>
        <dsp:cNvSpPr/>
      </dsp:nvSpPr>
      <dsp:spPr>
        <a:xfrm>
          <a:off x="0" y="0"/>
          <a:ext cx="4905146" cy="987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þjónustugátt MAST – Umsókn 4.36</a:t>
          </a:r>
          <a:endParaRPr lang="en-US" sz="2200" kern="1200"/>
        </a:p>
      </dsp:txBody>
      <dsp:txXfrm>
        <a:off x="28924" y="28924"/>
        <a:ext cx="3723958" cy="929704"/>
      </dsp:txXfrm>
    </dsp:sp>
    <dsp:sp modelId="{236B2933-D7C3-4976-BB4A-D014944B849F}">
      <dsp:nvSpPr>
        <dsp:cNvPr id="0" name=""/>
        <dsp:cNvSpPr/>
      </dsp:nvSpPr>
      <dsp:spPr>
        <a:xfrm>
          <a:off x="366293" y="1124712"/>
          <a:ext cx="4905146" cy="987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latin typeface="Corbel"/>
            </a:rPr>
            <a:t>Aðgangur</a:t>
          </a:r>
          <a:r>
            <a:rPr lang="pt-BR" sz="2200" kern="1200"/>
            <a:t> að CIFER og beiðni um úttekt</a:t>
          </a:r>
          <a:endParaRPr lang="en-US" sz="2200" kern="1200"/>
        </a:p>
      </dsp:txBody>
      <dsp:txXfrm>
        <a:off x="395217" y="1153636"/>
        <a:ext cx="3839096" cy="929704"/>
      </dsp:txXfrm>
    </dsp:sp>
    <dsp:sp modelId="{A7A586C3-9C73-4520-A0E8-FFD6A67B119E}">
      <dsp:nvSpPr>
        <dsp:cNvPr id="0" name=""/>
        <dsp:cNvSpPr/>
      </dsp:nvSpPr>
      <dsp:spPr>
        <a:xfrm>
          <a:off x="732586" y="2249424"/>
          <a:ext cx="4905146" cy="987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200" kern="1200"/>
            <a:t>Framleiðandi – Fyllir út umsókn i CIFER og skráir afurðir</a:t>
          </a:r>
          <a:endParaRPr lang="en-US" sz="2200" kern="1200"/>
        </a:p>
      </dsp:txBody>
      <dsp:txXfrm>
        <a:off x="761510" y="2278348"/>
        <a:ext cx="3839096" cy="929704"/>
      </dsp:txXfrm>
    </dsp:sp>
    <dsp:sp modelId="{D62A94D0-D520-48A1-847A-E6534D375D48}">
      <dsp:nvSpPr>
        <dsp:cNvPr id="0" name=""/>
        <dsp:cNvSpPr/>
      </dsp:nvSpPr>
      <dsp:spPr>
        <a:xfrm>
          <a:off x="1098880" y="3374136"/>
          <a:ext cx="4905146" cy="987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200" kern="1200"/>
            <a:t>MAST framkvæmir eftirlit – yfirfer umsókn og sendir áfram</a:t>
          </a:r>
          <a:endParaRPr lang="en-US" sz="2200" kern="1200"/>
        </a:p>
      </dsp:txBody>
      <dsp:txXfrm>
        <a:off x="1127804" y="3403060"/>
        <a:ext cx="3839096" cy="929704"/>
      </dsp:txXfrm>
    </dsp:sp>
    <dsp:sp modelId="{4D09D57F-0459-4EAB-9A10-27DB75196281}">
      <dsp:nvSpPr>
        <dsp:cNvPr id="0" name=""/>
        <dsp:cNvSpPr/>
      </dsp:nvSpPr>
      <dsp:spPr>
        <a:xfrm>
          <a:off x="1465173" y="4498848"/>
          <a:ext cx="4905146" cy="987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200" kern="1200"/>
            <a:t>GACC – samþykkir/gerir athugasemdir/hafnar umsókn</a:t>
          </a:r>
        </a:p>
      </dsp:txBody>
      <dsp:txXfrm>
        <a:off x="1494097" y="4527772"/>
        <a:ext cx="3839096" cy="929704"/>
      </dsp:txXfrm>
    </dsp:sp>
    <dsp:sp modelId="{33B45BEC-32BB-4F86-B9D1-E6E71E754C08}">
      <dsp:nvSpPr>
        <dsp:cNvPr id="0" name=""/>
        <dsp:cNvSpPr/>
      </dsp:nvSpPr>
      <dsp:spPr>
        <a:xfrm>
          <a:off x="4263237" y="72146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407666" y="721461"/>
        <a:ext cx="353050" cy="483036"/>
      </dsp:txXfrm>
    </dsp:sp>
    <dsp:sp modelId="{5631659A-F51F-4583-AE4B-A1452FA72EE3}">
      <dsp:nvSpPr>
        <dsp:cNvPr id="0" name=""/>
        <dsp:cNvSpPr/>
      </dsp:nvSpPr>
      <dsp:spPr>
        <a:xfrm>
          <a:off x="4629531" y="1846173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773960" y="1846173"/>
        <a:ext cx="353050" cy="483036"/>
      </dsp:txXfrm>
    </dsp:sp>
    <dsp:sp modelId="{54B8B2B1-A92C-4693-8287-34C770C07973}">
      <dsp:nvSpPr>
        <dsp:cNvPr id="0" name=""/>
        <dsp:cNvSpPr/>
      </dsp:nvSpPr>
      <dsp:spPr>
        <a:xfrm>
          <a:off x="4995824" y="2954426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140253" y="2954426"/>
        <a:ext cx="353050" cy="483036"/>
      </dsp:txXfrm>
    </dsp:sp>
    <dsp:sp modelId="{42BDAA16-EEE6-4D13-B005-A7854DB05394}">
      <dsp:nvSpPr>
        <dsp:cNvPr id="0" name=""/>
        <dsp:cNvSpPr/>
      </dsp:nvSpPr>
      <dsp:spPr>
        <a:xfrm>
          <a:off x="5362117" y="409011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506546" y="4090111"/>
        <a:ext cx="353050" cy="48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3965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Gísli Jóns, Sigurður Örn, Þorvaldur, Jón Ágúst og fl?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530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635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190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14DC-27EA-47AC-69F8-FA03B876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98EF5-0DFF-9332-B528-3B779DFD4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3DDC4-5ACE-1354-FA9C-789A28276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B3675-4644-131A-D5E3-8BD6BED5A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0174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Gísli Jóns, Sigurður Örn, Þorvaldur, Jón Ágúst og fl?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057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84 s skýrsla – eftirlitskerfi metið í samræmi við leiðbeiningar í Aquatic health code sem gefinn er út af alþjóðadýraheilbrigðisstofnuninni</a:t>
            </a:r>
            <a:br>
              <a:rPr lang="is-IS"/>
            </a:br>
            <a:r>
              <a:rPr lang="is-IS"/>
              <a:t>Niðurstaða – MAST treystandi til að fara með eftirlit með framleiðslu mtt útflutnings til Ástralíu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507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Gísli Jóns, Sigurður Örn, Þorvaldur, Jón Ágúst og fl?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488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2/27/2024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2/27/2024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2/27/2024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2/27/2024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2/27/2024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ifer.singlewindow.cn/" TargetMode="External"/><Relationship Id="rId4" Type="http://schemas.openxmlformats.org/officeDocument/2006/relationships/hyperlink" Target="http://www.ciferquery.singlewindow.c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9992" y="4046991"/>
            <a:ext cx="9144000" cy="753609"/>
          </a:xfrm>
        </p:spPr>
        <p:txBody>
          <a:bodyPr>
            <a:normAutofit fontScale="90000"/>
          </a:bodyPr>
          <a:lstStyle/>
          <a:p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Cifer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SingleWindow</a:t>
            </a: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7240" y="4983479"/>
            <a:ext cx="10552176" cy="1269747"/>
          </a:xfrm>
        </p:spPr>
        <p:txBody>
          <a:bodyPr>
            <a:normAutofit lnSpcReduction="10000"/>
          </a:bodyPr>
          <a:lstStyle/>
          <a:p>
            <a:r>
              <a:rPr lang="en-US" sz="2000" err="1">
                <a:latin typeface="Segoe UI" panose="020B0502040204020203" pitchFamily="34" charset="0"/>
                <a:cs typeface="Segoe UI" panose="020B0502040204020203" pitchFamily="34" charset="0"/>
              </a:rPr>
              <a:t>Kynning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err="1">
                <a:latin typeface="Segoe UI" panose="020B0502040204020203" pitchFamily="34" charset="0"/>
                <a:cs typeface="Segoe UI" panose="020B0502040204020203" pitchFamily="34" charset="0"/>
              </a:rPr>
              <a:t>fyrir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err="1">
                <a:latin typeface="Segoe UI" panose="020B0502040204020203" pitchFamily="34" charset="0"/>
                <a:cs typeface="Segoe UI" panose="020B0502040204020203" pitchFamily="34" charset="0"/>
              </a:rPr>
              <a:t>hagaðila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 28. </a:t>
            </a:r>
            <a:r>
              <a:rPr lang="en-US" sz="2000" err="1">
                <a:latin typeface="Segoe UI" panose="020B0502040204020203" pitchFamily="34" charset="0"/>
                <a:cs typeface="Segoe UI" panose="020B0502040204020203" pitchFamily="34" charset="0"/>
              </a:rPr>
              <a:t>febrúar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 2024</a:t>
            </a:r>
          </a:p>
          <a:p>
            <a:endParaRPr lang="en-US" sz="2200"/>
          </a:p>
          <a:p>
            <a:r>
              <a:rPr lang="en-US" sz="1600" i="1">
                <a:solidFill>
                  <a:srgbClr val="009999"/>
                </a:solidFill>
              </a:rPr>
              <a:t>Kristín Harðardóttir </a:t>
            </a:r>
            <a:br>
              <a:rPr lang="en-US" sz="1600" i="1">
                <a:solidFill>
                  <a:srgbClr val="009999"/>
                </a:solidFill>
              </a:rPr>
            </a:br>
            <a:r>
              <a:rPr lang="en-US" sz="1600" i="1" err="1">
                <a:solidFill>
                  <a:srgbClr val="009999"/>
                </a:solidFill>
              </a:rPr>
              <a:t>Fagsviðsstjóri</a:t>
            </a:r>
            <a:r>
              <a:rPr lang="en-US" sz="1600" i="1">
                <a:solidFill>
                  <a:srgbClr val="009999"/>
                </a:solidFill>
              </a:rPr>
              <a:t> </a:t>
            </a:r>
            <a:r>
              <a:rPr lang="en-US" sz="1600" i="1" err="1">
                <a:solidFill>
                  <a:srgbClr val="009999"/>
                </a:solidFill>
              </a:rPr>
              <a:t>útflutnings</a:t>
            </a:r>
            <a:r>
              <a:rPr lang="en-US" sz="1600" i="1">
                <a:solidFill>
                  <a:srgbClr val="009999"/>
                </a:solidFill>
              </a:rPr>
              <a:t> og </a:t>
            </a:r>
            <a:r>
              <a:rPr lang="en-US" sz="1600" i="1" err="1">
                <a:solidFill>
                  <a:srgbClr val="009999"/>
                </a:solidFill>
              </a:rPr>
              <a:t>sérmarkaða</a:t>
            </a:r>
            <a:br>
              <a:rPr lang="en-US" sz="1600" i="1">
                <a:solidFill>
                  <a:srgbClr val="009999"/>
                </a:solidFill>
              </a:rPr>
            </a:br>
            <a:r>
              <a:rPr lang="en-US" sz="1600" i="1">
                <a:solidFill>
                  <a:srgbClr val="009999"/>
                </a:solidFill>
              </a:rPr>
              <a:t>Inn- og </a:t>
            </a:r>
            <a:r>
              <a:rPr lang="en-US" sz="1600" i="1" err="1">
                <a:solidFill>
                  <a:srgbClr val="009999"/>
                </a:solidFill>
              </a:rPr>
              <a:t>útflutningsdeild</a:t>
            </a:r>
            <a:r>
              <a:rPr lang="en-US" sz="1600" i="1">
                <a:solidFill>
                  <a:srgbClr val="009999"/>
                </a:solidFill>
              </a:rPr>
              <a:t> MAST</a:t>
            </a:r>
            <a:endParaRPr lang="en-US" sz="2200"/>
          </a:p>
        </p:txBody>
      </p:sp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8B556E0-51D1-B6E8-6125-BD3C95959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" y="6202109"/>
            <a:ext cx="972945" cy="361227"/>
          </a:xfrm>
          <a:prstGeom prst="rect">
            <a:avLst/>
          </a:prstGeom>
        </p:spPr>
      </p:pic>
      <p:pic>
        <p:nvPicPr>
          <p:cNvPr id="3" name="Picture 2" descr="Fish from a rope&#10;&#10;Description automatically generated">
            <a:extLst>
              <a:ext uri="{FF2B5EF4-FFF2-40B4-BE49-F238E27FC236}">
                <a16:creationId xmlns:a16="http://schemas.microsoft.com/office/drawing/2014/main" id="{EEE2BF89-F85C-B98B-5BEC-C3D6AA446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88" y="604773"/>
            <a:ext cx="4889007" cy="32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9627-5ECE-D631-5AD5-D6338E46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Úttekt - Nýtt kerfi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19E1-C158-C615-AAE1-939F40FC7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is-IS"/>
              <a:t>Enn er verið að þjálfa fólk í úttektir fyrir Kína</a:t>
            </a:r>
            <a:endParaRPr lang="en-US">
              <a:solidFill>
                <a:srgbClr val="404040"/>
              </a:solidFill>
            </a:endParaRPr>
          </a:p>
          <a:p>
            <a:r>
              <a:rPr lang="is-IS"/>
              <a:t>Ný fyrirtæki þurfa að standast úttekt</a:t>
            </a:r>
            <a:endParaRPr lang="en-US">
              <a:solidFill>
                <a:srgbClr val="404040"/>
              </a:solidFill>
            </a:endParaRPr>
          </a:p>
          <a:p>
            <a:r>
              <a:rPr lang="is-IS"/>
              <a:t>Þegar fyrirtæki hefur staðist úttekt er ferlinu lokið af hendi MAST sem áframsendir umsóknina til GACC</a:t>
            </a:r>
            <a:endParaRPr lang="en-US">
              <a:solidFill>
                <a:srgbClr val="404040"/>
              </a:solidFill>
            </a:endParaRPr>
          </a:p>
          <a:p>
            <a:r>
              <a:rPr lang="is-IS"/>
              <a:t>Aftur tekur það vikur að fá umsóknina samþykkta, hún getur verið send til baka til leiðréttingar og henni getur verið hafnað</a:t>
            </a:r>
            <a:endParaRPr lang="en-US">
              <a:solidFill>
                <a:srgbClr val="404040"/>
              </a:solidFill>
            </a:endParaRPr>
          </a:p>
          <a:p>
            <a:r>
              <a:rPr lang="is-IS"/>
              <a:t>Úttektin er "</a:t>
            </a:r>
            <a:r>
              <a:rPr lang="is-IS" err="1"/>
              <a:t>valkvæð</a:t>
            </a:r>
            <a:r>
              <a:rPr lang="is-IS"/>
              <a:t>" þar sem hún er ekki hluti af reglulegu eftirliti og er því kostuð af umsækjanda</a:t>
            </a:r>
            <a:endParaRPr lang="en-US">
              <a:solidFill>
                <a:srgbClr val="404040"/>
              </a:solidFill>
            </a:endParaRPr>
          </a:p>
          <a:p>
            <a:r>
              <a:rPr lang="is-IS">
                <a:solidFill>
                  <a:srgbClr val="263050"/>
                </a:solidFill>
              </a:rPr>
              <a:t>Það er komið að því að skoða þau fyrirtæki sem eru með leyfi, hvort þau uppfylli kínversk skilyrði</a:t>
            </a:r>
            <a:endParaRPr lang="en-US">
              <a:solidFill>
                <a:srgbClr val="263050"/>
              </a:solidFill>
            </a:endParaRPr>
          </a:p>
          <a:p>
            <a:pPr marL="45720" indent="0">
              <a:buNone/>
            </a:pPr>
            <a:endParaRPr lang="is-IS" sz="1400"/>
          </a:p>
        </p:txBody>
      </p:sp>
    </p:spTree>
    <p:extLst>
      <p:ext uri="{BB962C8B-B14F-4D97-AF65-F5344CB8AC3E}">
        <p14:creationId xmlns:p14="http://schemas.microsoft.com/office/powerpoint/2010/main" val="41358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87E17-47B3-2827-FF8D-3CAFDA714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p standing on a rock&#10;&#10;Description automatically generated">
            <a:extLst>
              <a:ext uri="{FF2B5EF4-FFF2-40B4-BE49-F238E27FC236}">
                <a16:creationId xmlns:a16="http://schemas.microsoft.com/office/drawing/2014/main" id="{FD6D2482-FC8A-F37E-A4AC-1AC335D93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" b="24026"/>
          <a:stretch/>
        </p:blipFill>
        <p:spPr>
          <a:xfrm>
            <a:off x="615892" y="2706255"/>
            <a:ext cx="3344920" cy="353474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5249C0B-83BE-43AB-8666-147F1B1E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2362200"/>
            <a:ext cx="3072679" cy="34405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Ábyrgð útflytjenda/</a:t>
            </a:r>
            <a:br>
              <a:rPr lang="en-US">
                <a:latin typeface="Segoe UI"/>
                <a:cs typeface="Segoe UI"/>
              </a:rPr>
            </a:br>
            <a:r>
              <a:rPr lang="en-US">
                <a:latin typeface="Segoe UI"/>
                <a:cs typeface="Segoe UI"/>
              </a:rPr>
              <a:t>framleiðenda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288816A-34D8-AA40-6F22-4344B36F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Framleiðendur þurfa að vera með viðskiptaaðila (innflytjanda) í Kína og þau tengsl þarf að skrá sérstaklega. Matvælastofnun kemur ekki að þessari skráningu.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>
                <a:solidFill>
                  <a:srgbClr val="FF0000"/>
                </a:solidFill>
              </a:rPr>
              <a:t>Aðeins er hægt að skrá afurðir sem tilgreindar eru í lista yfir samþykktar afurðir frá Íslandi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Framleiðandi hefur eingöngu leyfi fyrir þær afurðir sem skráðar eru undir hans númeri í CIFER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Mikilvægt er að bíða eftir samþykki skráningar áður en varan er framleidd eða flutt úr landi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Aðeins er hægt að hafa eina umsókn í gangi í einu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endParaRPr lang="en-US" b="1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is-IS"/>
          </a:p>
          <a:p>
            <a:pPr marL="45720" indent="0">
              <a:buNone/>
            </a:pPr>
            <a:endParaRPr lang="en-US"/>
          </a:p>
        </p:txBody>
      </p:sp>
      <p:pic>
        <p:nvPicPr>
          <p:cNvPr id="6" name="Picture 5" descr="A logo with green and blue dots&#10;&#10;Description automatically generated">
            <a:extLst>
              <a:ext uri="{FF2B5EF4-FFF2-40B4-BE49-F238E27FC236}">
                <a16:creationId xmlns:a16="http://schemas.microsoft.com/office/drawing/2014/main" id="{A6F6FCA0-613F-D114-33CE-2D313B803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" y="198910"/>
            <a:ext cx="1178206" cy="4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Ábyrgð</a:t>
            </a:r>
            <a:r>
              <a:rPr lang="en-US"/>
              <a:t> </a:t>
            </a:r>
            <a:r>
              <a:rPr lang="en-US" err="1"/>
              <a:t>framleiðenda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/>
              <a:t>Það er á ábyrgð framleiðenda að uppfylla skilyrði sem kínversk yfirvöld setja um innflutning matvæla og</a:t>
            </a:r>
            <a:r>
              <a:rPr lang="is-IS">
                <a:solidFill>
                  <a:schemeClr val="tx1"/>
                </a:solidFill>
              </a:rPr>
              <a:t> að </a:t>
            </a:r>
            <a:r>
              <a:rPr lang="is-IS">
                <a:solidFill>
                  <a:srgbClr val="FF0000"/>
                </a:solidFill>
              </a:rPr>
              <a:t>allar skráningar séu réttar og í gildi!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/>
              <a:t>Muna að huga að endurnýjunarumsóknum (Application for Extensions)</a:t>
            </a:r>
          </a:p>
          <a:p>
            <a:pPr lvl="2"/>
            <a:r>
              <a:rPr lang="is-IS"/>
              <a:t>Leyfi gilda í </a:t>
            </a:r>
            <a:r>
              <a:rPr lang="is-IS">
                <a:solidFill>
                  <a:srgbClr val="FF0000"/>
                </a:solidFill>
              </a:rPr>
              <a:t>5</a:t>
            </a:r>
            <a:r>
              <a:rPr lang="is-IS"/>
              <a:t> ár</a:t>
            </a:r>
          </a:p>
          <a:p>
            <a:pPr lvl="2"/>
            <a:r>
              <a:rPr lang="is-IS"/>
              <a:t>Sækja þarf um endurnýjun 3-6 mánuðum áður en leyfi fellur úr gildi</a:t>
            </a:r>
          </a:p>
          <a:p>
            <a:pPr lvl="2"/>
            <a:r>
              <a:rPr lang="is-IS"/>
              <a:t>Athugið hver gildistíma skráningar ykkar er í CIFER</a:t>
            </a:r>
          </a:p>
          <a:p>
            <a:pPr marL="685800" lvl="2" indent="0">
              <a:buNone/>
            </a:pPr>
            <a:endParaRPr lang="is-IS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/>
          </a:p>
          <a:p>
            <a:pPr marL="45720" indent="0">
              <a:buNone/>
            </a:pPr>
            <a:endParaRPr lang="en-US"/>
          </a:p>
        </p:txBody>
      </p:sp>
      <p:pic>
        <p:nvPicPr>
          <p:cNvPr id="6" name="Picture 5" descr="A logo with green and blue dots&#10;&#10;Description automatically generated">
            <a:extLst>
              <a:ext uri="{FF2B5EF4-FFF2-40B4-BE49-F238E27FC236}">
                <a16:creationId xmlns:a16="http://schemas.microsoft.com/office/drawing/2014/main" id="{E37846BE-58AA-A0D6-09E7-E026FD5A2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" y="198910"/>
            <a:ext cx="1178206" cy="4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B406-5749-40D3-C9C5-3C7816B4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Helstu vandamál og áskoranir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BECE569-7D98-C4EA-88D0-BD70E463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Umsóknarferli er flókið og tekur langan tíma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Algengustu vandamál/villur eru vegna HS/CIQ kóða, þar sem erfitt getur verið að ákvarða kóða sem hæfir vörunni og stundum er um ágreining/misskilning að ræða.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Ef ein villa er í umsókninni er henni hafnað í heild sinni eða send til baka til leiðréttingar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Ekki er hægt að senda inn breytingarumsókn, ef önnur umsókn er nú þegar í ferli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 b="1"/>
              <a:t>Mikilvægt er að senda ekki vöru af stað fyrr en umsókn hefur verið samþykkt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ATH þegar sótt er um nýja vöru þarf í sumum tilfellum að senda inn nýtt flæðirit ofl.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Útflytjendur geta ekki skoðað stöðu fyrirtækja sem þeir eru að selja fyrir</a:t>
            </a:r>
          </a:p>
          <a:p>
            <a:pPr marL="45720" indent="0" fontAlgn="base">
              <a:lnSpc>
                <a:spcPct val="150000"/>
              </a:lnSpc>
              <a:spcBef>
                <a:spcPts val="0"/>
              </a:spcBef>
              <a:buNone/>
            </a:pPr>
            <a:endParaRPr lang="is-IS"/>
          </a:p>
          <a:p>
            <a:endParaRPr lang="is-I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45008A-086F-52EE-0277-E3DDCED3B089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8484502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38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DA5D0D-72B7-7E32-D81D-442F62E00E72}"/>
              </a:ext>
            </a:extLst>
          </p:cNvPr>
          <p:cNvSpPr txBox="1"/>
          <p:nvPr/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Tvær kínverskar heimasíður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E0C79-0771-0310-8B0E-472115B63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r="3923" b="-2"/>
          <a:stretch/>
        </p:blipFill>
        <p:spPr>
          <a:xfrm>
            <a:off x="1267229" y="1901952"/>
            <a:ext cx="4572000" cy="412394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B4E09-29FD-EE68-03EA-B17BE5945BD7}"/>
              </a:ext>
            </a:extLst>
          </p:cNvPr>
          <p:cNvSpPr txBox="1"/>
          <p:nvPr/>
        </p:nvSpPr>
        <p:spPr>
          <a:xfrm>
            <a:off x="6278880" y="1901952"/>
            <a:ext cx="45720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 fontAlgn="base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</a:pPr>
            <a:r>
              <a:rPr lang="en-US" sz="20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www.ciferquery.singlewindow.cn</a:t>
            </a:r>
            <a:endParaRPr lang="en-US" sz="2000">
              <a:solidFill>
                <a:schemeClr val="tx2"/>
              </a:solidFill>
            </a:endParaRPr>
          </a:p>
          <a:p>
            <a:pPr marL="274320" lvl="1" indent="-228600" fontAlgn="base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</a:pPr>
            <a:r>
              <a:rPr lang="en-US" sz="2000" err="1">
                <a:solidFill>
                  <a:schemeClr val="tx2"/>
                </a:solidFill>
              </a:rPr>
              <a:t>Opin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síða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þar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sem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hægt</a:t>
            </a:r>
            <a:r>
              <a:rPr lang="en-US" sz="2000">
                <a:solidFill>
                  <a:schemeClr val="tx2"/>
                </a:solidFill>
              </a:rPr>
              <a:t> er </a:t>
            </a:r>
            <a:r>
              <a:rPr lang="en-US" sz="2000" err="1">
                <a:solidFill>
                  <a:schemeClr val="tx2"/>
                </a:solidFill>
              </a:rPr>
              <a:t>að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nálgast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b="1" err="1">
                <a:solidFill>
                  <a:schemeClr val="tx2"/>
                </a:solidFill>
              </a:rPr>
              <a:t>yfirlit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með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grunnupplýsingum</a:t>
            </a:r>
            <a:r>
              <a:rPr lang="en-US" sz="2000">
                <a:solidFill>
                  <a:schemeClr val="tx2"/>
                </a:solidFill>
              </a:rPr>
              <a:t> um </a:t>
            </a:r>
            <a:r>
              <a:rPr lang="en-US" sz="2000" err="1">
                <a:solidFill>
                  <a:schemeClr val="tx2"/>
                </a:solidFill>
              </a:rPr>
              <a:t>skráða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framleiðendur</a:t>
            </a:r>
            <a:endParaRPr lang="en-US" sz="2000">
              <a:solidFill>
                <a:schemeClr val="tx2"/>
              </a:solidFill>
            </a:endParaRPr>
          </a:p>
          <a:p>
            <a:pPr marL="274320" indent="-228600" fontAlgn="base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</a:pPr>
            <a:r>
              <a:rPr lang="en-US" sz="200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www.cifer.singlewindow.cn</a:t>
            </a:r>
            <a:endParaRPr lang="en-US" sz="2000">
              <a:solidFill>
                <a:schemeClr val="tx2"/>
              </a:solidFill>
            </a:endParaRPr>
          </a:p>
          <a:p>
            <a:pPr marL="274320" lvl="1" indent="-228600" fontAlgn="base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</a:pPr>
            <a:r>
              <a:rPr lang="en-US" sz="2000" err="1">
                <a:solidFill>
                  <a:schemeClr val="tx2"/>
                </a:solidFill>
              </a:rPr>
              <a:t>Skráningarkerfið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sjálft</a:t>
            </a:r>
            <a:endParaRPr lang="en-US" sz="2000">
              <a:solidFill>
                <a:schemeClr val="tx2"/>
              </a:solidFill>
            </a:endParaRPr>
          </a:p>
          <a:p>
            <a:pPr marL="274320" indent="-228600" fontAlgn="base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</a:pPr>
            <a:r>
              <a:rPr lang="en-US" sz="2000" err="1">
                <a:solidFill>
                  <a:schemeClr val="tx2"/>
                </a:solidFill>
              </a:rPr>
              <a:t>Þessar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tvær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síður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eru</a:t>
            </a:r>
            <a:r>
              <a:rPr lang="en-US" sz="2000">
                <a:solidFill>
                  <a:schemeClr val="tx2"/>
                </a:solidFill>
              </a:rPr>
              <a:t> ekki </a:t>
            </a:r>
            <a:r>
              <a:rPr lang="en-US" sz="2000" err="1">
                <a:solidFill>
                  <a:schemeClr val="tx2"/>
                </a:solidFill>
              </a:rPr>
              <a:t>alltaf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samhljóða</a:t>
            </a: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Vottorðaútgáfa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Öll veiðiskip, vinnsluskip, vinnslustöðvar og sjálfstæðar frystigeymslur sem skráðar eru í heilbrigðisvottorð þurfa að vera skráð á opinberan lista hjá yfirvöldum í Kína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Ekki má tilgreina starfseiningar í heilbrigðisvottorði nema þær hafi birst á opinberum lista kínverskra yfirvalda.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Ekki er heimilt að flytja til Kína afurðir sem unnar eru úr afla skipa sem ekki eru skráð á opinberan lista í Kína.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Einungis starfsmenn MAST sem eru viðurkenndir af GACC mega undirrita vottorð og önnur skjöl til Kína</a:t>
            </a:r>
          </a:p>
        </p:txBody>
      </p:sp>
      <p:pic>
        <p:nvPicPr>
          <p:cNvPr id="6" name="Picture 5" descr="A logo with green and blue dots&#10;&#10;Description automatically generated">
            <a:extLst>
              <a:ext uri="{FF2B5EF4-FFF2-40B4-BE49-F238E27FC236}">
                <a16:creationId xmlns:a16="http://schemas.microsoft.com/office/drawing/2014/main" id="{E37846BE-58AA-A0D6-09E7-E026FD5A2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" y="198910"/>
            <a:ext cx="1178206" cy="4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69F80C-8FAE-4C52-09EA-F7DB63A9B349}"/>
              </a:ext>
            </a:extLst>
          </p:cNvPr>
          <p:cNvSpPr txBox="1">
            <a:spLocks/>
          </p:cNvSpPr>
          <p:nvPr/>
        </p:nvSpPr>
        <p:spPr>
          <a:xfrm>
            <a:off x="1231392" y="1202684"/>
            <a:ext cx="9144000" cy="3671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800">
                <a:latin typeface="Segoe UI" panose="020B0502040204020203" pitchFamily="34" charset="0"/>
                <a:cs typeface="Segoe UI" panose="020B0502040204020203" pitchFamily="34" charset="0"/>
              </a:rPr>
              <a:t>Leiðbeiningar fyrir framleiðendur / útflytjendur</a:t>
            </a:r>
          </a:p>
          <a:p>
            <a:endParaRPr lang="is-IS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CB7AC-2EC0-D645-5882-AB482E06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01" y="1847481"/>
            <a:ext cx="8044873" cy="493662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4B72DF-0FC1-290E-9BE3-E9882FBB2C9F}"/>
              </a:ext>
            </a:extLst>
          </p:cNvPr>
          <p:cNvCxnSpPr/>
          <p:nvPr/>
        </p:nvCxnSpPr>
        <p:spPr>
          <a:xfrm>
            <a:off x="4367719" y="2568102"/>
            <a:ext cx="0" cy="37937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B3659D-C4B7-F629-0461-29BA9EA11DD2}"/>
              </a:ext>
            </a:extLst>
          </p:cNvPr>
          <p:cNvCxnSpPr>
            <a:cxnSpLocks/>
          </p:cNvCxnSpPr>
          <p:nvPr/>
        </p:nvCxnSpPr>
        <p:spPr>
          <a:xfrm>
            <a:off x="8039100" y="5819775"/>
            <a:ext cx="224344" cy="35668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3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7557EF2-A58F-FEE9-3471-CC5AF2059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9" y="6244633"/>
            <a:ext cx="972945" cy="361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5E114-69E5-A89E-59A5-F115ED621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73" y="1145451"/>
            <a:ext cx="96964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9700-9A09-142F-4701-6A73899B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A49-22A8-C4D8-B7CD-5C4452A7D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A5FF0-DF9F-FCE9-79F0-B490136F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80" y="207879"/>
            <a:ext cx="9537866" cy="64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4B36-37A4-75FF-5139-31496C51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DA467-EEBF-553B-9DC5-54FC68E5E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CCFA5-2711-7967-9EFB-7DFBA3A5D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780"/>
            <a:ext cx="12192000" cy="64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7666-4BB9-D609-187C-F0C53B1E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891" y="546652"/>
            <a:ext cx="1943031" cy="665508"/>
          </a:xfrm>
        </p:spPr>
        <p:txBody>
          <a:bodyPr anchor="b">
            <a:normAutofit/>
          </a:bodyPr>
          <a:lstStyle/>
          <a:p>
            <a:pPr algn="r"/>
            <a:r>
              <a:rPr lang="is-IS">
                <a:latin typeface="Segoe UI" panose="020B0502040204020203" pitchFamily="34" charset="0"/>
                <a:cs typeface="Segoe UI" panose="020B0502040204020203" pitchFamily="34" charset="0"/>
              </a:rPr>
              <a:t>Dagskrá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B70E-F5B2-FF3F-3307-0DA1327C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892" y="1124712"/>
            <a:ext cx="6370320" cy="5047488"/>
          </a:xfrm>
        </p:spPr>
        <p:txBody>
          <a:bodyPr>
            <a:normAutofit/>
          </a:bodyPr>
          <a:lstStyle/>
          <a:p>
            <a:pPr fontAlgn="base"/>
            <a:r>
              <a:rPr lang="is-IS" sz="2800"/>
              <a:t>Um CIFER</a:t>
            </a:r>
          </a:p>
          <a:p>
            <a:pPr fontAlgn="base"/>
            <a:r>
              <a:rPr lang="is-IS" sz="2800"/>
              <a:t>Aðkoma Matvælastofnunar </a:t>
            </a:r>
          </a:p>
          <a:p>
            <a:pPr fontAlgn="base"/>
            <a:r>
              <a:rPr lang="is-IS" sz="2800"/>
              <a:t>Ábyrgð útflytjenda​</a:t>
            </a:r>
          </a:p>
          <a:p>
            <a:pPr fontAlgn="base"/>
            <a:r>
              <a:rPr lang="is-IS" sz="2800"/>
              <a:t>Vandamál og lausnir?</a:t>
            </a:r>
            <a:r>
              <a:rPr lang="en-US" sz="2800"/>
              <a:t>​</a:t>
            </a:r>
          </a:p>
          <a:p>
            <a:pPr fontAlgn="base"/>
            <a:r>
              <a:rPr lang="is-IS" sz="2800"/>
              <a:t>Leiðbeiningar fyrir framleiðendur/útflytjendur</a:t>
            </a:r>
          </a:p>
          <a:p>
            <a:endParaRPr lang="is-I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logo with green and blue dots&#10;&#10;Description automatically generated">
            <a:extLst>
              <a:ext uri="{FF2B5EF4-FFF2-40B4-BE49-F238E27FC236}">
                <a16:creationId xmlns:a16="http://schemas.microsoft.com/office/drawing/2014/main" id="{4460DEFB-E6ED-A2D3-CEDC-8ABB9F3F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77" y="246996"/>
            <a:ext cx="1178206" cy="4388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3F7699-23C9-2336-B814-2D72D506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87" y="2005046"/>
            <a:ext cx="4229100" cy="18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4C78-2C81-2394-F76C-BB999DC7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2E24A-DB58-5AB5-02A0-1DB9461DB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92AEF-06A9-46F5-024C-F5FB2061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52400"/>
            <a:ext cx="120967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BEAA-64D6-C426-59D3-F0527FCA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ED61E-FC6D-61F2-9B83-52C1D15B4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FF769-AE03-7524-7531-7F08B84D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623887"/>
            <a:ext cx="121539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907D-AE92-4AEF-32E4-68F48258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A1419-9AF4-34B4-83F6-408B42CFA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9134B-C0D8-5C13-DF4E-987CAB11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65"/>
            <a:ext cx="12192000" cy="48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57BF-9B77-6E78-CDEE-84FDC52E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4" y="5435600"/>
            <a:ext cx="9144000" cy="1261662"/>
          </a:xfrm>
        </p:spPr>
        <p:txBody>
          <a:bodyPr>
            <a:normAutofit fontScale="90000"/>
          </a:bodyPr>
          <a:lstStyle/>
          <a:p>
            <a:br>
              <a:rPr lang="is-IS"/>
            </a:br>
            <a:r>
              <a:rPr lang="is-IS" sz="3100"/>
              <a:t>Þegar kínversk yfirvöld hafa samþykkt fyrirtækið fær fyrirtækið kínverskt skráningarnúmer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B195B-0CEB-7717-815B-0FA820899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EB818-A579-FCF4-B60B-0E0DDEE8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53"/>
            <a:ext cx="12192000" cy="52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7FBF-833E-4653-306F-5675A2C4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1AF18-A96B-6C16-3FA0-CE7B86B0E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C9EDFD5-9FE4-5CAE-764D-DCAA8618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20" y="0"/>
            <a:ext cx="938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73FB-FF0D-09D7-6260-02DD205B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45215-B778-4159-6BFD-E59E80096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61DEB-A62D-FFA0-45B1-65E885DE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1349183"/>
            <a:ext cx="12192000" cy="47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BDDC-DD27-7F64-6588-7083CB9D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868680"/>
            <a:ext cx="3513876" cy="1990725"/>
          </a:xfrm>
        </p:spPr>
        <p:txBody>
          <a:bodyPr>
            <a:normAutofit/>
          </a:bodyPr>
          <a:lstStyle/>
          <a:p>
            <a:pPr algn="ctr"/>
            <a:r>
              <a:rPr lang="is-IS" sz="4400">
                <a:latin typeface="Segoe UI" panose="020B0502040204020203" pitchFamily="34" charset="0"/>
                <a:cs typeface="Segoe UI" panose="020B0502040204020203" pitchFamily="34" charset="0"/>
              </a:rPr>
              <a:t>Mikilvægt að hafa í huga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766F2-D130-0268-FBD8-5E56BD7B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90" y="1234440"/>
            <a:ext cx="6370320" cy="4389120"/>
          </a:xfrm>
        </p:spPr>
        <p:txBody>
          <a:bodyPr/>
          <a:lstStyle/>
          <a:p>
            <a:r>
              <a:rPr lang="is-IS" sz="2800">
                <a:latin typeface="Segoe UI" panose="020B0502040204020203" pitchFamily="34" charset="0"/>
                <a:cs typeface="Segoe UI" panose="020B0502040204020203" pitchFamily="34" charset="0"/>
              </a:rPr>
              <a:t>Ábyrgð framleiðenda/útflytjanda að uppfylla kröfur</a:t>
            </a:r>
          </a:p>
          <a:p>
            <a:r>
              <a:rPr lang="is-IS" sz="2800">
                <a:latin typeface="Segoe UI" panose="020B0502040204020203" pitchFamily="34" charset="0"/>
                <a:cs typeface="Segoe UI" panose="020B0502040204020203" pitchFamily="34" charset="0"/>
              </a:rPr>
              <a:t>MAST skal ganga úr skugga um að kröfur séu uppfylltar</a:t>
            </a:r>
          </a:p>
          <a:p>
            <a:r>
              <a:rPr lang="is-IS" sz="2800">
                <a:latin typeface="Segoe UI" panose="020B0502040204020203" pitchFamily="34" charset="0"/>
                <a:cs typeface="Segoe UI" panose="020B0502040204020203" pitchFamily="34" charset="0"/>
              </a:rPr>
              <a:t>Sameiginlegir hagsmunir að vel sé staðið að málum</a:t>
            </a:r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0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3FF5-3FF1-339D-0FE2-37BFD813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Takk fyrir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589A-14F5-CDE3-FBFB-65B0DB19F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743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997440" cy="1233424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CIFER: China Import Food Enterprises Registration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CIFER er skráningarkerfi sem innleitt var vegna nýrra tilskipana í Kína í byrjun árs 2022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CIFER er hannað af og í eigu GACC (General Administration of Customs of the People‘s Republic of China)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Framleiðendur langflestra tegunda matvæla þurfa að skrá sig í CIFER með milligöngu Matvælastofnunar</a:t>
            </a:r>
          </a:p>
          <a:p>
            <a:pPr marL="4572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is-IS"/>
              <a:t>	</a:t>
            </a:r>
            <a:endParaRPr lang="en-US"/>
          </a:p>
        </p:txBody>
      </p:sp>
      <p:pic>
        <p:nvPicPr>
          <p:cNvPr id="6" name="Picture 5" descr="A logo with green and blue dots&#10;&#10;Description automatically generated">
            <a:extLst>
              <a:ext uri="{FF2B5EF4-FFF2-40B4-BE49-F238E27FC236}">
                <a16:creationId xmlns:a16="http://schemas.microsoft.com/office/drawing/2014/main" id="{E37846BE-58AA-A0D6-09E7-E026FD5A2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" y="198910"/>
            <a:ext cx="1178206" cy="4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Aðkoma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MAST 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að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CIFER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is-IS"/>
              <a:t>Matvælastofnun (MAST) hefur eftirlit með íslenskum fyrirtækjum sem framleiða afurðir sem flokkast undir mikla eða miðlungs áhættu skv. kínverskum lögum</a:t>
            </a:r>
          </a:p>
          <a:p>
            <a:pPr marL="4572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is-IS"/>
              <a:t>	</a:t>
            </a:r>
            <a:r>
              <a:rPr lang="is-IS" i="1"/>
              <a:t>Dýraafurðir (kjöt&amp;fiskur) – mikil áhætta</a:t>
            </a:r>
          </a:p>
          <a:p>
            <a:pPr marL="4572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is-IS" i="1"/>
              <a:t>	Olíur og fitur – miðlungs áhætta</a:t>
            </a:r>
          </a:p>
          <a:p>
            <a:pPr fontAlgn="base"/>
            <a:r>
              <a:rPr lang="is-IS"/>
              <a:t>Matvælastofnun hefur það hlutverk að vera milliliður, framkvæmir úttektir og eftirlit og sér um að stofna aðgang og uppfæra aðgangsupplýsingar viðkomandi framleiðenda í CIFER. Matvælastofnun tekur við umsóknum og áframsendir þær til GACC</a:t>
            </a:r>
          </a:p>
          <a:p>
            <a:pPr fontAlgn="base"/>
            <a:endParaRPr lang="en-US" b="1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en-US" b="1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en-US" b="1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is-IS"/>
          </a:p>
          <a:p>
            <a:pPr marL="45720" indent="0">
              <a:buNone/>
            </a:pPr>
            <a:endParaRPr lang="en-US"/>
          </a:p>
        </p:txBody>
      </p:sp>
      <p:pic>
        <p:nvPicPr>
          <p:cNvPr id="6" name="Picture 5" descr="A logo with green and blue dots&#10;&#10;Description automatically generated">
            <a:extLst>
              <a:ext uri="{FF2B5EF4-FFF2-40B4-BE49-F238E27FC236}">
                <a16:creationId xmlns:a16="http://schemas.microsoft.com/office/drawing/2014/main" id="{E37846BE-58AA-A0D6-09E7-E026FD5A2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" y="198910"/>
            <a:ext cx="1178206" cy="4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E4CA6-6413-0AD5-F490-161746C86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73BDDF-72D8-7B3A-67A3-DFB495B5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/>
          <a:p>
            <a:r>
              <a:rPr lang="pt-BR" sz="2600"/>
              <a:t>Umsóknir um skráningu/breytingu til útflutnings til Kína í CIFER</a:t>
            </a:r>
            <a:endParaRPr lang="en-US" sz="260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AFA96BB-0F75-2E7D-81C9-90EEB9F15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671C678-E765-0A90-3A9A-D314E991D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908905"/>
              </p:ext>
            </p:extLst>
          </p:nvPr>
        </p:nvGraphicFramePr>
        <p:xfrm>
          <a:off x="5362892" y="685800"/>
          <a:ext cx="637032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group of birds flying over a boat&#10;&#10;Description automatically generated">
            <a:extLst>
              <a:ext uri="{FF2B5EF4-FFF2-40B4-BE49-F238E27FC236}">
                <a16:creationId xmlns:a16="http://schemas.microsoft.com/office/drawing/2014/main" id="{2C4BF9E4-252C-9FA4-1A53-3E141406EE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4352925"/>
            <a:ext cx="3200400" cy="20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B0CA-0E71-A3A9-4039-85DC758D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984" y="249148"/>
            <a:ext cx="9144000" cy="2667000"/>
          </a:xfrm>
        </p:spPr>
        <p:txBody>
          <a:bodyPr/>
          <a:lstStyle/>
          <a:p>
            <a:r>
              <a:rPr lang="pt-BR"/>
              <a:t>þjónustugátt MAST – Umsókn 4.36</a:t>
            </a:r>
            <a:br>
              <a:rPr lang="en-US"/>
            </a:b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45702-A204-7037-2BF4-BFD7D8C8E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8D7A2-C06E-B543-67FD-353CE3537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16" y="2490419"/>
            <a:ext cx="11545194" cy="37821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6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8D2359-8325-8B2D-8F94-682A1E44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/>
          <a:lstStyle/>
          <a:p>
            <a:r>
              <a:rPr lang="en-US"/>
              <a:t>MAST </a:t>
            </a:r>
            <a:r>
              <a:rPr lang="en-US" err="1"/>
              <a:t>veitir</a:t>
            </a:r>
            <a:r>
              <a:rPr lang="en-US"/>
              <a:t> </a:t>
            </a:r>
            <a:r>
              <a:rPr lang="en-US" err="1"/>
              <a:t>aðgang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CIFER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7BD34D-936E-5B69-4F84-CA181AE30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58BD7-D5D2-D2BE-658F-4D00A8C0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92" y="2011604"/>
            <a:ext cx="6370320" cy="2834792"/>
          </a:xfrm>
          <a:prstGeom prst="rect">
            <a:avLst/>
          </a:prstGeom>
          <a:noFill/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7FE6B5-C164-8E07-2643-DB329B226818}"/>
              </a:ext>
            </a:extLst>
          </p:cNvPr>
          <p:cNvCxnSpPr>
            <a:cxnSpLocks/>
          </p:cNvCxnSpPr>
          <p:nvPr/>
        </p:nvCxnSpPr>
        <p:spPr>
          <a:xfrm flipV="1">
            <a:off x="11088688" y="2271712"/>
            <a:ext cx="342900" cy="18097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4BC7E-16E1-0FA9-2BA4-0AA062FF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Skráning í CIFER – hvað þarf að hafa í huga áður en skráning hefst?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317187-DCB6-0F41-EDEA-F11FDBEB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is-IS"/>
              <a:t>Grunnmynd (Floor plan)</a:t>
            </a:r>
          </a:p>
          <a:p>
            <a:pPr marL="45720" indent="0">
              <a:buNone/>
            </a:pPr>
            <a:r>
              <a:rPr lang="is-IS"/>
              <a:t>Flæðirit (product flow chart)</a:t>
            </a:r>
          </a:p>
          <a:p>
            <a:pPr marL="45720" indent="0">
              <a:buNone/>
            </a:pPr>
            <a:r>
              <a:rPr lang="is-IS"/>
              <a:t>Hafið allar upplýsingar tiltækar á pdf formati</a:t>
            </a:r>
          </a:p>
          <a:p>
            <a:pPr marL="45720" indent="0">
              <a:buNone/>
            </a:pPr>
            <a:r>
              <a:rPr lang="is-IS"/>
              <a:t>ATH – </a:t>
            </a:r>
            <a:r>
              <a:rPr lang="is-IS" err="1"/>
              <a:t>legal</a:t>
            </a:r>
            <a:r>
              <a:rPr lang="is-IS"/>
              <a:t> </a:t>
            </a:r>
            <a:r>
              <a:rPr lang="is-IS" err="1"/>
              <a:t>representative</a:t>
            </a:r>
            <a:r>
              <a:rPr lang="is-IS"/>
              <a:t> er CEO eða framkvæmdastjóri (ekki endilega lögfræðingur)</a:t>
            </a:r>
          </a:p>
          <a:p>
            <a:pPr marL="45720" indent="0">
              <a:buNone/>
            </a:pPr>
            <a:r>
              <a:rPr lang="is-IS"/>
              <a:t>Vandið val á afurðum sem þið viljið skrá og finnið viðeigandi HS/CIQ kóða</a:t>
            </a:r>
          </a:p>
          <a:p>
            <a:pPr marL="45720" indent="0">
              <a:buNone/>
            </a:pPr>
            <a:r>
              <a:rPr lang="is-IS"/>
              <a:t>Mælt er með að nota Google Chrome vafra</a:t>
            </a:r>
          </a:p>
          <a:p>
            <a:pPr marL="45720" indent="0">
              <a:buNone/>
            </a:pPr>
            <a:r>
              <a:rPr lang="is-IS"/>
              <a:t>ATH að hægt er að velja að hafa síðuna á ensku</a:t>
            </a:r>
          </a:p>
          <a:p>
            <a:pPr marL="45720" indent="0">
              <a:buNone/>
            </a:pPr>
            <a:r>
              <a:rPr lang="is-IS"/>
              <a:t>Öll stjörnumerkt svæði þurfa að vera fyllt út</a:t>
            </a:r>
          </a:p>
          <a:p>
            <a:pPr marL="45720" indent="0">
              <a:buNone/>
            </a:pPr>
            <a:r>
              <a:rPr lang="is-IS"/>
              <a:t>Ekki ráðlagt að hafa fleiri en tvo með aðgang að Cifer í einu</a:t>
            </a:r>
          </a:p>
          <a:p>
            <a:pPr marL="45720" indent="0">
              <a:buNone/>
            </a:pPr>
            <a:r>
              <a:rPr lang="is-IS"/>
              <a:t>Munið að vista</a:t>
            </a:r>
          </a:p>
        </p:txBody>
      </p:sp>
    </p:spTree>
    <p:extLst>
      <p:ext uri="{BB962C8B-B14F-4D97-AF65-F5344CB8AC3E}">
        <p14:creationId xmlns:p14="http://schemas.microsoft.com/office/powerpoint/2010/main" val="10524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8DDF4-6FC7-AB9E-16DC-005BC34D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Úttekt - Hvað ber að hafa í huga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D1BF0-EDCF-EEAE-00E6-1050E85AD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s-IS"/>
              <a:t>Þau fyrirtæki sem voru með leyfi fyrir CIFER færðust yfir í nýja kerfið án sérstakrar úttektar</a:t>
            </a:r>
          </a:p>
          <a:p>
            <a:r>
              <a:rPr lang="is-IS"/>
              <a:t>Í dag þarf sérstaka úttekt sem uppfyllir kínverskar kröfur</a:t>
            </a:r>
          </a:p>
          <a:p>
            <a:r>
              <a:rPr lang="is-IS"/>
              <a:t>Umsækjendur fá sendan gátlista með kröfum kínverskra stjórnvalda </a:t>
            </a:r>
          </a:p>
          <a:p>
            <a:r>
              <a:rPr lang="is-IS"/>
              <a:t>Fylla þarf gátlistann út og uppfæra gæðakerfi með tilliti til kínverskra krafna</a:t>
            </a:r>
          </a:p>
          <a:p>
            <a:r>
              <a:rPr lang="is-IS"/>
              <a:t>Þegar listinn er klár er farið í úttekt, ATH mikilvægt er að ALLT á listanum sé klárt til að spara tíma og peninga </a:t>
            </a:r>
          </a:p>
          <a:p>
            <a:r>
              <a:rPr lang="is-IS"/>
              <a:t>Ferlið tekur í heildina vikur eða mánuði</a:t>
            </a:r>
          </a:p>
        </p:txBody>
      </p:sp>
    </p:spTree>
    <p:extLst>
      <p:ext uri="{BB962C8B-B14F-4D97-AF65-F5344CB8AC3E}">
        <p14:creationId xmlns:p14="http://schemas.microsoft.com/office/powerpoint/2010/main" val="31929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9C98AAC6EAC46BA8E7D896C85123F" ma:contentTypeVersion="12" ma:contentTypeDescription="Create a new document." ma:contentTypeScope="" ma:versionID="9ee3fcf7b1525f4719ff18ac6c0eb757">
  <xsd:schema xmlns:xsd="http://www.w3.org/2001/XMLSchema" xmlns:xs="http://www.w3.org/2001/XMLSchema" xmlns:p="http://schemas.microsoft.com/office/2006/metadata/properties" xmlns:ns2="99860e0e-9e99-48ed-85cf-ed56398403cb" xmlns:ns3="61150db6-8d68-41c5-bc78-090ddac52e03" targetNamespace="http://schemas.microsoft.com/office/2006/metadata/properties" ma:root="true" ma:fieldsID="476194003b5974b209e21478b0f9a027" ns2:_="" ns3:_="">
    <xsd:import namespace="99860e0e-9e99-48ed-85cf-ed56398403cb"/>
    <xsd:import namespace="61150db6-8d68-41c5-bc78-090ddac52e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60e0e-9e99-48ed-85cf-ed56398403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4970455-bdf1-4299-8c3c-b3ce243de7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50db6-8d68-41c5-bc78-090ddac52e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f958d9-4115-4288-bc76-ac3581f7899c}" ma:internalName="TaxCatchAll" ma:showField="CatchAllData" ma:web="61150db6-8d68-41c5-bc78-090ddac52e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860e0e-9e99-48ed-85cf-ed56398403cb">
      <Terms xmlns="http://schemas.microsoft.com/office/infopath/2007/PartnerControls"/>
    </lcf76f155ced4ddcb4097134ff3c332f>
    <TaxCatchAll xmlns="61150db6-8d68-41c5-bc78-090ddac52e03" xsi:nil="true"/>
  </documentManagement>
</p:properties>
</file>

<file path=customXml/itemProps1.xml><?xml version="1.0" encoding="utf-8"?>
<ds:datastoreItem xmlns:ds="http://schemas.openxmlformats.org/officeDocument/2006/customXml" ds:itemID="{3204FD58-3C40-48EB-8B80-1460443606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8ABB7-FF50-4EFA-83A2-ECD86A410B09}">
  <ds:schemaRefs>
    <ds:schemaRef ds:uri="61150db6-8d68-41c5-bc78-090ddac52e03"/>
    <ds:schemaRef ds:uri="99860e0e-9e99-48ed-85cf-ed56398403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0BA8B0-4736-48FA-9086-4B3F8F1A8C66}">
  <ds:schemaRefs>
    <ds:schemaRef ds:uri="61150db6-8d68-41c5-bc78-090ddac52e03"/>
    <ds:schemaRef ds:uri="99860e0e-9e99-48ed-85cf-ed56398403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1050</Words>
  <Application>Microsoft Office PowerPoint</Application>
  <PresentationFormat>Widescreen</PresentationFormat>
  <Paragraphs>108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Corbel</vt:lpstr>
      <vt:lpstr>Euphemia</vt:lpstr>
      <vt:lpstr>Segoe UI</vt:lpstr>
      <vt:lpstr>Banded Design Blue 16x9</vt:lpstr>
      <vt:lpstr>Cifer/SingleWindow</vt:lpstr>
      <vt:lpstr>Dagskrá</vt:lpstr>
      <vt:lpstr>CIFER: China Import Food Enterprises Registration</vt:lpstr>
      <vt:lpstr>Aðkoma MAST að CIFER</vt:lpstr>
      <vt:lpstr>Umsóknir um skráningu/breytingu til útflutnings til Kína í CIFER</vt:lpstr>
      <vt:lpstr>þjónustugátt MAST – Umsókn 4.36 </vt:lpstr>
      <vt:lpstr>MAST veitir aðgang að CIFER</vt:lpstr>
      <vt:lpstr>Skráning í CIFER – hvað þarf að hafa í huga áður en skráning hefst?</vt:lpstr>
      <vt:lpstr>Úttekt - Hvað ber að hafa í huga</vt:lpstr>
      <vt:lpstr>Úttekt - Nýtt kerfi</vt:lpstr>
      <vt:lpstr>Ábyrgð útflytjenda/ framleiðenda</vt:lpstr>
      <vt:lpstr>Ábyrgð framleiðenda</vt:lpstr>
      <vt:lpstr>Helstu vandamál og áskoranir</vt:lpstr>
      <vt:lpstr>PowerPoint Presentation</vt:lpstr>
      <vt:lpstr>Vottorðaútgáfa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Þegar kínversk yfirvöld hafa samþykkt fyrirtækið fær fyrirtækið kínverskt skráningarnúmer</vt:lpstr>
      <vt:lpstr>PowerPoint Presentation</vt:lpstr>
      <vt:lpstr>PowerPoint Presentation</vt:lpstr>
      <vt:lpstr>Mikilvægt að hafa í huga</vt:lpstr>
      <vt:lpstr>Takk fyrir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Hrund Hólm - MAST</dc:creator>
  <cp:lastModifiedBy>Kristín Harðardóttir - MAST</cp:lastModifiedBy>
  <cp:revision>3</cp:revision>
  <dcterms:created xsi:type="dcterms:W3CDTF">2023-08-25T10:02:13Z</dcterms:created>
  <dcterms:modified xsi:type="dcterms:W3CDTF">2024-02-27T18:31:57Z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0x0101000229C98AAC6EAC46BA8E7D896C85123F</vt:lpwstr>
  </property>
  <property fmtid="{D5CDD505-2E9C-101B-9397-08002B2CF9AE}" pid="3" name="MediaServiceImageTags">
    <vt:lpwstr/>
  </property>
</Properties>
</file>